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257" r:id="rId3"/>
    <p:sldId id="258" r:id="rId4"/>
    <p:sldId id="260" r:id="rId5"/>
    <p:sldId id="307" r:id="rId6"/>
    <p:sldId id="302" r:id="rId7"/>
    <p:sldId id="261" r:id="rId8"/>
    <p:sldId id="263" r:id="rId9"/>
    <p:sldId id="303" r:id="rId10"/>
    <p:sldId id="265" r:id="rId11"/>
    <p:sldId id="266" r:id="rId12"/>
    <p:sldId id="267" r:id="rId13"/>
    <p:sldId id="268" r:id="rId14"/>
    <p:sldId id="269" r:id="rId15"/>
    <p:sldId id="271" r:id="rId16"/>
    <p:sldId id="270" r:id="rId17"/>
    <p:sldId id="272" r:id="rId18"/>
    <p:sldId id="273" r:id="rId19"/>
    <p:sldId id="274" r:id="rId20"/>
    <p:sldId id="275" r:id="rId21"/>
    <p:sldId id="276" r:id="rId22"/>
    <p:sldId id="277" r:id="rId23"/>
    <p:sldId id="283" r:id="rId24"/>
    <p:sldId id="280" r:id="rId25"/>
    <p:sldId id="281" r:id="rId26"/>
    <p:sldId id="282" r:id="rId27"/>
    <p:sldId id="278" r:id="rId28"/>
    <p:sldId id="279" r:id="rId29"/>
    <p:sldId id="284" r:id="rId30"/>
    <p:sldId id="285" r:id="rId31"/>
    <p:sldId id="305" r:id="rId32"/>
    <p:sldId id="287" r:id="rId33"/>
    <p:sldId id="288" r:id="rId34"/>
    <p:sldId id="296" r:id="rId35"/>
    <p:sldId id="297" r:id="rId36"/>
    <p:sldId id="298" r:id="rId37"/>
    <p:sldId id="299" r:id="rId38"/>
    <p:sldId id="300" r:id="rId39"/>
    <p:sldId id="304" r:id="rId40"/>
    <p:sldId id="291" r:id="rId41"/>
    <p:sldId id="308" r:id="rId42"/>
    <p:sldId id="319" r:id="rId43"/>
    <p:sldId id="289" r:id="rId44"/>
    <p:sldId id="315" r:id="rId45"/>
    <p:sldId id="318" r:id="rId46"/>
    <p:sldId id="290" r:id="rId47"/>
    <p:sldId id="320" r:id="rId48"/>
    <p:sldId id="311" r:id="rId49"/>
    <p:sldId id="313" r:id="rId50"/>
    <p:sldId id="292" r:id="rId51"/>
    <p:sldId id="293" r:id="rId52"/>
    <p:sldId id="294" r:id="rId53"/>
    <p:sldId id="295" r:id="rId54"/>
    <p:sldId id="306" r:id="rId55"/>
    <p:sldId id="317" r:id="rId56"/>
    <p:sldId id="262" r:id="rId57"/>
    <p:sldId id="309" r:id="rId58"/>
    <p:sldId id="310" r:id="rId59"/>
    <p:sldId id="312" r:id="rId60"/>
    <p:sldId id="314"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71"/>
  </p:normalViewPr>
  <p:slideViewPr>
    <p:cSldViewPr snapToGrid="0" snapToObjects="1">
      <p:cViewPr>
        <p:scale>
          <a:sx n="93" d="100"/>
          <a:sy n="93" d="100"/>
        </p:scale>
        <p:origin x="784" y="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3" Type="http://schemas.openxmlformats.org/officeDocument/2006/relationships/oleObject" Target="file:////Users/niek/Dropbox/masterthesis/productie%20corsica.xlsx" TargetMode="External"/><Relationship Id="rId4" Type="http://schemas.openxmlformats.org/officeDocument/2006/relationships/chartUserShapes" Target="../drawings/drawing1.xml"/><Relationship Id="rId1" Type="http://schemas.microsoft.com/office/2011/relationships/chartStyle" Target="style1.xml"/><Relationship Id="rId2" Type="http://schemas.microsoft.com/office/2011/relationships/chartColorStyle" Target="colors1.xm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lang="fr-FR" sz="2200" b="0" i="0" u="none" strike="noStrike" kern="1200" cap="none" spc="0" normalizeH="0" baseline="0" noProof="0">
                <a:solidFill>
                  <a:schemeClr val="tx1">
                    <a:lumMod val="65000"/>
                    <a:lumOff val="35000"/>
                  </a:schemeClr>
                </a:solidFill>
                <a:latin typeface="+mj-lt"/>
                <a:ea typeface="+mj-ea"/>
                <a:cs typeface="+mj-cs"/>
              </a:defRPr>
            </a:pPr>
            <a:r>
              <a:rPr lang="fr-FR" noProof="0" dirty="0" smtClean="0"/>
              <a:t>Les</a:t>
            </a:r>
            <a:r>
              <a:rPr lang="fr-FR" baseline="0" noProof="0" dirty="0" smtClean="0"/>
              <a:t> rendements les dernières années</a:t>
            </a:r>
            <a:endParaRPr lang="fr-FR" noProof="0" dirty="0"/>
          </a:p>
        </c:rich>
      </c:tx>
      <c:layout/>
      <c:overlay val="0"/>
      <c:spPr>
        <a:noFill/>
        <a:ln>
          <a:noFill/>
        </a:ln>
        <a:effectLst/>
      </c:spPr>
      <c:txPr>
        <a:bodyPr rot="0" spcFirstLastPara="1" vertOverflow="ellipsis" vert="horz" wrap="square" anchor="ctr" anchorCtr="1"/>
        <a:lstStyle/>
        <a:p>
          <a:pPr>
            <a:defRPr lang="fr-FR" sz="2200" b="0" i="0" u="none" strike="noStrike" kern="1200" cap="none" spc="0" normalizeH="0" baseline="0" noProof="0">
              <a:solidFill>
                <a:schemeClr val="tx1">
                  <a:lumMod val="65000"/>
                  <a:lumOff val="35000"/>
                </a:schemeClr>
              </a:solidFill>
              <a:latin typeface="+mj-lt"/>
              <a:ea typeface="+mj-ea"/>
              <a:cs typeface="+mj-cs"/>
            </a:defRPr>
          </a:pPr>
          <a:endParaRPr lang="en-US"/>
        </a:p>
      </c:txPr>
    </c:title>
    <c:autoTitleDeleted val="0"/>
    <c:plotArea>
      <c:layout>
        <c:manualLayout>
          <c:layoutTarget val="inner"/>
          <c:xMode val="edge"/>
          <c:yMode val="edge"/>
          <c:x val="0.0818104050758357"/>
          <c:y val="0.396778465321457"/>
          <c:w val="0.891541780254792"/>
          <c:h val="0.492561390344481"/>
        </c:manualLayout>
      </c:layout>
      <c:barChart>
        <c:barDir val="col"/>
        <c:grouping val="clustered"/>
        <c:varyColors val="0"/>
        <c:ser>
          <c:idx val="0"/>
          <c:order val="0"/>
          <c:tx>
            <c:strRef>
              <c:f>Sheet1!$A$62</c:f>
              <c:strCache>
                <c:ptCount val="1"/>
                <c:pt idx="0">
                  <c:v>total harvested chestnuts Corsica (tons)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Sheet1!$B$61:$M$61</c:f>
              <c:numCache>
                <c:formatCode>General</c:formatCode>
                <c:ptCount val="12"/>
                <c:pt idx="1">
                  <c:v>1988.0</c:v>
                </c:pt>
                <c:pt idx="2">
                  <c:v>2000.0</c:v>
                </c:pt>
                <c:pt idx="3">
                  <c:v>2010.0</c:v>
                </c:pt>
                <c:pt idx="4">
                  <c:v>2011.0</c:v>
                </c:pt>
                <c:pt idx="5">
                  <c:v>2012.0</c:v>
                </c:pt>
                <c:pt idx="6">
                  <c:v>2013.0</c:v>
                </c:pt>
                <c:pt idx="7">
                  <c:v>2014.0</c:v>
                </c:pt>
                <c:pt idx="8">
                  <c:v>2015.0</c:v>
                </c:pt>
                <c:pt idx="9">
                  <c:v>2016.0</c:v>
                </c:pt>
                <c:pt idx="10">
                  <c:v>2017.0</c:v>
                </c:pt>
                <c:pt idx="11">
                  <c:v>2018.0</c:v>
                </c:pt>
              </c:numCache>
            </c:numRef>
          </c:cat>
          <c:val>
            <c:numRef>
              <c:f>Sheet1!$B$62:$M$62</c:f>
              <c:numCache>
                <c:formatCode>General</c:formatCode>
                <c:ptCount val="12"/>
                <c:pt idx="1">
                  <c:v>630.0</c:v>
                </c:pt>
                <c:pt idx="2">
                  <c:v>1430.0</c:v>
                </c:pt>
                <c:pt idx="3">
                  <c:v>791.0</c:v>
                </c:pt>
                <c:pt idx="4">
                  <c:v>240.0</c:v>
                </c:pt>
                <c:pt idx="5">
                  <c:v>637.0</c:v>
                </c:pt>
                <c:pt idx="6">
                  <c:v>432.0</c:v>
                </c:pt>
                <c:pt idx="7">
                  <c:v>150.0</c:v>
                </c:pt>
                <c:pt idx="8">
                  <c:v>172.0</c:v>
                </c:pt>
                <c:pt idx="9">
                  <c:v>209.0</c:v>
                </c:pt>
                <c:pt idx="10">
                  <c:v>151.0</c:v>
                </c:pt>
                <c:pt idx="11">
                  <c:v>107.0</c:v>
                </c:pt>
              </c:numCache>
            </c:numRef>
          </c:val>
        </c:ser>
        <c:dLbls>
          <c:dLblPos val="outEnd"/>
          <c:showLegendKey val="0"/>
          <c:showVal val="1"/>
          <c:showCatName val="0"/>
          <c:showSerName val="0"/>
          <c:showPercent val="0"/>
          <c:showBubbleSize val="0"/>
        </c:dLbls>
        <c:gapWidth val="199"/>
        <c:axId val="-891486448"/>
        <c:axId val="-891716112"/>
      </c:barChart>
      <c:catAx>
        <c:axId val="-891486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891716112"/>
        <c:crosses val="autoZero"/>
        <c:auto val="1"/>
        <c:lblAlgn val="ctr"/>
        <c:lblOffset val="100"/>
        <c:noMultiLvlLbl val="0"/>
      </c:catAx>
      <c:valAx>
        <c:axId val="-89171611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1486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besoin et fournissement en eau</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tx>
            <c:strRef>
              <c:f>Sheet1!$C$8</c:f>
              <c:strCache>
                <c:ptCount val="1"/>
                <c:pt idx="0">
                  <c:v>besoin en eau residents</c:v>
                </c:pt>
              </c:strCache>
            </c:strRef>
          </c:tx>
          <c:spPr>
            <a:solidFill>
              <a:schemeClr val="bg1"/>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cat>
            <c:strRef>
              <c:f>Sheet1!$D$7:$G$7</c:f>
              <c:strCache>
                <c:ptCount val="4"/>
                <c:pt idx="0">
                  <c:v>hiver</c:v>
                </c:pt>
                <c:pt idx="1">
                  <c:v>printemps</c:v>
                </c:pt>
                <c:pt idx="2">
                  <c:v>ete</c:v>
                </c:pt>
                <c:pt idx="3">
                  <c:v>automne</c:v>
                </c:pt>
              </c:strCache>
            </c:strRef>
          </c:cat>
          <c:val>
            <c:numRef>
              <c:f>Sheet1!$D$8:$G$8</c:f>
              <c:numCache>
                <c:formatCode>General</c:formatCode>
                <c:ptCount val="4"/>
                <c:pt idx="0">
                  <c:v>10.0</c:v>
                </c:pt>
                <c:pt idx="1">
                  <c:v>15.0</c:v>
                </c:pt>
                <c:pt idx="2">
                  <c:v>25.0</c:v>
                </c:pt>
                <c:pt idx="3">
                  <c:v>15.0</c:v>
                </c:pt>
              </c:numCache>
            </c:numRef>
          </c:val>
        </c:ser>
        <c:ser>
          <c:idx val="1"/>
          <c:order val="1"/>
          <c:tx>
            <c:strRef>
              <c:f>Sheet1!$C$9</c:f>
              <c:strCache>
                <c:ptCount val="1"/>
                <c:pt idx="0">
                  <c:v>fourni par les sources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cat>
            <c:strRef>
              <c:f>Sheet1!$D$7:$G$7</c:f>
              <c:strCache>
                <c:ptCount val="4"/>
                <c:pt idx="0">
                  <c:v>hiver</c:v>
                </c:pt>
                <c:pt idx="1">
                  <c:v>printemps</c:v>
                </c:pt>
                <c:pt idx="2">
                  <c:v>ete</c:v>
                </c:pt>
                <c:pt idx="3">
                  <c:v>automne</c:v>
                </c:pt>
              </c:strCache>
            </c:strRef>
          </c:cat>
          <c:val>
            <c:numRef>
              <c:f>Sheet1!$D$9:$G$9</c:f>
              <c:numCache>
                <c:formatCode>General</c:formatCode>
                <c:ptCount val="4"/>
                <c:pt idx="0">
                  <c:v>80.0</c:v>
                </c:pt>
                <c:pt idx="1">
                  <c:v>100.0</c:v>
                </c:pt>
                <c:pt idx="2">
                  <c:v>40.0</c:v>
                </c:pt>
                <c:pt idx="3">
                  <c:v>20.0</c:v>
                </c:pt>
              </c:numCache>
            </c:numRef>
          </c:val>
        </c:ser>
        <c:ser>
          <c:idx val="2"/>
          <c:order val="2"/>
          <c:tx>
            <c:strRef>
              <c:f>Sheet1!$C$10</c:f>
              <c:strCache>
                <c:ptCount val="1"/>
                <c:pt idx="0">
                  <c:v>besoin en eau agriculture</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cat>
            <c:strRef>
              <c:f>Sheet1!$D$7:$G$7</c:f>
              <c:strCache>
                <c:ptCount val="4"/>
                <c:pt idx="0">
                  <c:v>hiver</c:v>
                </c:pt>
                <c:pt idx="1">
                  <c:v>printemps</c:v>
                </c:pt>
                <c:pt idx="2">
                  <c:v>ete</c:v>
                </c:pt>
                <c:pt idx="3">
                  <c:v>automne</c:v>
                </c:pt>
              </c:strCache>
            </c:strRef>
          </c:cat>
          <c:val>
            <c:numRef>
              <c:f>Sheet1!$D$10:$G$10</c:f>
              <c:numCache>
                <c:formatCode>General</c:formatCode>
                <c:ptCount val="4"/>
                <c:pt idx="0">
                  <c:v>5.0</c:v>
                </c:pt>
                <c:pt idx="1">
                  <c:v>10.0</c:v>
                </c:pt>
                <c:pt idx="2">
                  <c:v>15.0</c:v>
                </c:pt>
                <c:pt idx="3">
                  <c:v>5.0</c:v>
                </c:pt>
              </c:numCache>
            </c:numRef>
          </c:val>
        </c:ser>
        <c:dLbls>
          <c:showLegendKey val="0"/>
          <c:showVal val="0"/>
          <c:showCatName val="0"/>
          <c:showSerName val="0"/>
          <c:showPercent val="0"/>
          <c:showBubbleSize val="0"/>
        </c:dLbls>
        <c:gapWidth val="115"/>
        <c:overlap val="-20"/>
        <c:axId val="-859914688"/>
        <c:axId val="-951110192"/>
      </c:barChart>
      <c:catAx>
        <c:axId val="-859914688"/>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951110192"/>
        <c:crosses val="autoZero"/>
        <c:auto val="1"/>
        <c:lblAlgn val="ctr"/>
        <c:lblOffset val="100"/>
        <c:noMultiLvlLbl val="0"/>
      </c:catAx>
      <c:valAx>
        <c:axId val="-951110192"/>
        <c:scaling>
          <c:orientation val="minMax"/>
        </c:scaling>
        <c:delete val="0"/>
        <c:axPos val="b"/>
        <c:majorGridlines>
          <c:spPr>
            <a:ln w="9525" cap="flat" cmpd="sng" algn="ctr">
              <a:solidFill>
                <a:schemeClr val="lt1">
                  <a:lumMod val="95000"/>
                  <a:alpha val="10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crossAx val="-8599146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9D2C7-39F7-4C7E-AD55-7B7EB6B2E5E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6F2A7A3-A6FA-4A2F-980E-400917C3ED5D}">
      <dgm:prSet custT="1"/>
      <dgm:spPr/>
      <dgm:t>
        <a:bodyPr/>
        <a:lstStyle/>
        <a:p>
          <a:r>
            <a:rPr lang="fr-FR" sz="1600" dirty="0"/>
            <a:t>La Méditerranée est particulièrement sensible au changement climatique. Une hausse de </a:t>
          </a:r>
          <a:r>
            <a:rPr lang="fr-FR" sz="1600" b="1" dirty="0"/>
            <a:t>4 à 5 C° sur la planète correspond à + 7 voire 8 C° en Corse</a:t>
          </a:r>
          <a:endParaRPr lang="en-US" sz="1600" b="1" dirty="0"/>
        </a:p>
      </dgm:t>
    </dgm:pt>
    <dgm:pt modelId="{F2D12E9F-809F-435F-9FDA-B8F901022084}" type="parTrans" cxnId="{087FDF92-DF02-48F0-95E3-6A8779D0A96E}">
      <dgm:prSet/>
      <dgm:spPr/>
      <dgm:t>
        <a:bodyPr/>
        <a:lstStyle/>
        <a:p>
          <a:endParaRPr lang="en-US"/>
        </a:p>
      </dgm:t>
    </dgm:pt>
    <dgm:pt modelId="{9CDF532B-5635-40AF-A40A-3277F985A5A2}" type="sibTrans" cxnId="{087FDF92-DF02-48F0-95E3-6A8779D0A96E}">
      <dgm:prSet/>
      <dgm:spPr/>
      <dgm:t>
        <a:bodyPr/>
        <a:lstStyle/>
        <a:p>
          <a:endParaRPr lang="en-US"/>
        </a:p>
      </dgm:t>
    </dgm:pt>
    <dgm:pt modelId="{D6295199-C34F-48CC-B565-66C4DBFCE719}">
      <dgm:prSet custT="1"/>
      <dgm:spPr/>
      <dgm:t>
        <a:bodyPr/>
        <a:lstStyle/>
        <a:p>
          <a:r>
            <a:rPr lang="fr-FR" sz="1600" dirty="0"/>
            <a:t>2022 : les précipitations depuis janvier et jusqu'à fin juillet ont été </a:t>
          </a:r>
          <a:r>
            <a:rPr lang="fr-FR" sz="1600" b="1" dirty="0"/>
            <a:t>50% inférieures à la </a:t>
          </a:r>
          <a:r>
            <a:rPr lang="fr-FR" sz="1600" b="1" dirty="0" smtClean="0"/>
            <a:t>normale</a:t>
          </a:r>
          <a:r>
            <a:rPr lang="fr-FR" sz="1600" dirty="0" smtClean="0"/>
            <a:t> </a:t>
          </a:r>
          <a:endParaRPr lang="en-US" sz="1600" dirty="0"/>
        </a:p>
      </dgm:t>
    </dgm:pt>
    <dgm:pt modelId="{AB9F5594-1FF2-48B0-AFEC-967DADC6C515}" type="parTrans" cxnId="{67510CBF-E505-4B5A-BD2C-F1321F7250A5}">
      <dgm:prSet/>
      <dgm:spPr/>
      <dgm:t>
        <a:bodyPr/>
        <a:lstStyle/>
        <a:p>
          <a:endParaRPr lang="en-US"/>
        </a:p>
      </dgm:t>
    </dgm:pt>
    <dgm:pt modelId="{2156FD58-8EEA-4704-88FE-9C6528C70010}" type="sibTrans" cxnId="{67510CBF-E505-4B5A-BD2C-F1321F7250A5}">
      <dgm:prSet/>
      <dgm:spPr/>
      <dgm:t>
        <a:bodyPr/>
        <a:lstStyle/>
        <a:p>
          <a:endParaRPr lang="en-US"/>
        </a:p>
      </dgm:t>
    </dgm:pt>
    <dgm:pt modelId="{0BC4A8A8-5794-4FAE-8338-F6AFA1DB5141}">
      <dgm:prSet custT="1"/>
      <dgm:spPr/>
      <dgm:t>
        <a:bodyPr/>
        <a:lstStyle/>
        <a:p>
          <a:r>
            <a:rPr lang="fr-FR" sz="1600" i="1" dirty="0"/>
            <a:t>Il faut arrêter de parler de vigilance, </a:t>
          </a:r>
          <a:r>
            <a:rPr lang="fr-FR" sz="1600" i="0" dirty="0"/>
            <a:t>appuie Antoine Orsini.</a:t>
          </a:r>
          <a:r>
            <a:rPr lang="fr-FR" sz="1600" i="1" dirty="0"/>
            <a:t> On est vigilant dans un appartement pour empêcher un bébé de boire de l’eau de javel. Lorsqu’il l’a déjà bue, il faut l’emmener à l’hôpital, sinon il </a:t>
          </a:r>
          <a:r>
            <a:rPr lang="fr-FR" sz="1600" i="1" dirty="0" smtClean="0"/>
            <a:t>meurt</a:t>
          </a:r>
          <a:endParaRPr lang="en-US" sz="1600" dirty="0"/>
        </a:p>
      </dgm:t>
    </dgm:pt>
    <dgm:pt modelId="{8A10FB26-BC0D-45C4-A023-2D1914F298BA}" type="parTrans" cxnId="{4EFC942A-2CCF-4323-8A19-5BD491D04280}">
      <dgm:prSet/>
      <dgm:spPr/>
      <dgm:t>
        <a:bodyPr/>
        <a:lstStyle/>
        <a:p>
          <a:endParaRPr lang="en-US"/>
        </a:p>
      </dgm:t>
    </dgm:pt>
    <dgm:pt modelId="{B1D1776B-43BB-4010-9965-C62CBCCF44BD}" type="sibTrans" cxnId="{4EFC942A-2CCF-4323-8A19-5BD491D04280}">
      <dgm:prSet/>
      <dgm:spPr/>
      <dgm:t>
        <a:bodyPr/>
        <a:lstStyle/>
        <a:p>
          <a:endParaRPr lang="en-US"/>
        </a:p>
      </dgm:t>
    </dgm:pt>
    <dgm:pt modelId="{AF8019A3-B268-8345-AEF2-5205CF3CEDCD}" type="pres">
      <dgm:prSet presAssocID="{B139D2C7-39F7-4C7E-AD55-7B7EB6B2E5E3}" presName="hierChild1" presStyleCnt="0">
        <dgm:presLayoutVars>
          <dgm:chPref val="1"/>
          <dgm:dir/>
          <dgm:animOne val="branch"/>
          <dgm:animLvl val="lvl"/>
          <dgm:resizeHandles/>
        </dgm:presLayoutVars>
      </dgm:prSet>
      <dgm:spPr/>
      <dgm:t>
        <a:bodyPr/>
        <a:lstStyle/>
        <a:p>
          <a:endParaRPr lang="fr-FR"/>
        </a:p>
      </dgm:t>
    </dgm:pt>
    <dgm:pt modelId="{D9E2D324-9BD5-4E48-B27F-54C84B38BE10}" type="pres">
      <dgm:prSet presAssocID="{B6F2A7A3-A6FA-4A2F-980E-400917C3ED5D}" presName="hierRoot1" presStyleCnt="0"/>
      <dgm:spPr/>
    </dgm:pt>
    <dgm:pt modelId="{8FB5EC60-F309-7145-A4F0-0D9C92D581FA}" type="pres">
      <dgm:prSet presAssocID="{B6F2A7A3-A6FA-4A2F-980E-400917C3ED5D}" presName="composite" presStyleCnt="0"/>
      <dgm:spPr/>
    </dgm:pt>
    <dgm:pt modelId="{B0EC668C-50C0-A340-8C54-0FE46061FFFC}" type="pres">
      <dgm:prSet presAssocID="{B6F2A7A3-A6FA-4A2F-980E-400917C3ED5D}" presName="background" presStyleLbl="node0" presStyleIdx="0" presStyleCnt="3"/>
      <dgm:spPr/>
    </dgm:pt>
    <dgm:pt modelId="{77B8FF5D-73ED-3F43-B01E-5219EF232420}" type="pres">
      <dgm:prSet presAssocID="{B6F2A7A3-A6FA-4A2F-980E-400917C3ED5D}" presName="text" presStyleLbl="fgAcc0" presStyleIdx="0" presStyleCnt="3">
        <dgm:presLayoutVars>
          <dgm:chPref val="3"/>
        </dgm:presLayoutVars>
      </dgm:prSet>
      <dgm:spPr/>
      <dgm:t>
        <a:bodyPr/>
        <a:lstStyle/>
        <a:p>
          <a:endParaRPr lang="fr-FR"/>
        </a:p>
      </dgm:t>
    </dgm:pt>
    <dgm:pt modelId="{1EB42CEB-E149-CC4F-9D3F-A6ED36D6BDCE}" type="pres">
      <dgm:prSet presAssocID="{B6F2A7A3-A6FA-4A2F-980E-400917C3ED5D}" presName="hierChild2" presStyleCnt="0"/>
      <dgm:spPr/>
    </dgm:pt>
    <dgm:pt modelId="{9FBC19F0-C313-5D47-8142-2F0654CB7A37}" type="pres">
      <dgm:prSet presAssocID="{D6295199-C34F-48CC-B565-66C4DBFCE719}" presName="hierRoot1" presStyleCnt="0"/>
      <dgm:spPr/>
    </dgm:pt>
    <dgm:pt modelId="{734E4CE4-3F38-7146-9166-71E2D0B534B6}" type="pres">
      <dgm:prSet presAssocID="{D6295199-C34F-48CC-B565-66C4DBFCE719}" presName="composite" presStyleCnt="0"/>
      <dgm:spPr/>
    </dgm:pt>
    <dgm:pt modelId="{D2C2F339-68F7-B745-90A5-E56C32488822}" type="pres">
      <dgm:prSet presAssocID="{D6295199-C34F-48CC-B565-66C4DBFCE719}" presName="background" presStyleLbl="node0" presStyleIdx="1" presStyleCnt="3"/>
      <dgm:spPr/>
    </dgm:pt>
    <dgm:pt modelId="{B2611233-69F5-AD4C-823E-3B20B32640E9}" type="pres">
      <dgm:prSet presAssocID="{D6295199-C34F-48CC-B565-66C4DBFCE719}" presName="text" presStyleLbl="fgAcc0" presStyleIdx="1" presStyleCnt="3">
        <dgm:presLayoutVars>
          <dgm:chPref val="3"/>
        </dgm:presLayoutVars>
      </dgm:prSet>
      <dgm:spPr/>
      <dgm:t>
        <a:bodyPr/>
        <a:lstStyle/>
        <a:p>
          <a:endParaRPr lang="fr-FR"/>
        </a:p>
      </dgm:t>
    </dgm:pt>
    <dgm:pt modelId="{08B7956C-1F81-624A-B7EC-1FACDF6D65DA}" type="pres">
      <dgm:prSet presAssocID="{D6295199-C34F-48CC-B565-66C4DBFCE719}" presName="hierChild2" presStyleCnt="0"/>
      <dgm:spPr/>
    </dgm:pt>
    <dgm:pt modelId="{B6F7543D-A818-5142-AE02-3C933FB72890}" type="pres">
      <dgm:prSet presAssocID="{0BC4A8A8-5794-4FAE-8338-F6AFA1DB5141}" presName="hierRoot1" presStyleCnt="0"/>
      <dgm:spPr/>
    </dgm:pt>
    <dgm:pt modelId="{A31F8861-D0CC-BB44-AF6C-104C3A265D11}" type="pres">
      <dgm:prSet presAssocID="{0BC4A8A8-5794-4FAE-8338-F6AFA1DB5141}" presName="composite" presStyleCnt="0"/>
      <dgm:spPr/>
    </dgm:pt>
    <dgm:pt modelId="{D44CC25C-44A8-E44A-9E26-A3EEC3FF76BE}" type="pres">
      <dgm:prSet presAssocID="{0BC4A8A8-5794-4FAE-8338-F6AFA1DB5141}" presName="background" presStyleLbl="node0" presStyleIdx="2" presStyleCnt="3"/>
      <dgm:spPr/>
    </dgm:pt>
    <dgm:pt modelId="{362CB6E4-7636-3B4F-B0DB-D0C28CC8BA6A}" type="pres">
      <dgm:prSet presAssocID="{0BC4A8A8-5794-4FAE-8338-F6AFA1DB5141}" presName="text" presStyleLbl="fgAcc0" presStyleIdx="2" presStyleCnt="3" custScaleX="117624" custScaleY="107430">
        <dgm:presLayoutVars>
          <dgm:chPref val="3"/>
        </dgm:presLayoutVars>
      </dgm:prSet>
      <dgm:spPr/>
      <dgm:t>
        <a:bodyPr/>
        <a:lstStyle/>
        <a:p>
          <a:endParaRPr lang="fr-FR"/>
        </a:p>
      </dgm:t>
    </dgm:pt>
    <dgm:pt modelId="{76508CF5-3671-8C41-92B2-632222AEE65D}" type="pres">
      <dgm:prSet presAssocID="{0BC4A8A8-5794-4FAE-8338-F6AFA1DB5141}" presName="hierChild2" presStyleCnt="0"/>
      <dgm:spPr/>
    </dgm:pt>
  </dgm:ptLst>
  <dgm:cxnLst>
    <dgm:cxn modelId="{57D79505-A80A-1D41-8BEA-1B867B577881}" type="presOf" srcId="{B139D2C7-39F7-4C7E-AD55-7B7EB6B2E5E3}" destId="{AF8019A3-B268-8345-AEF2-5205CF3CEDCD}" srcOrd="0" destOrd="0" presId="urn:microsoft.com/office/officeart/2005/8/layout/hierarchy1"/>
    <dgm:cxn modelId="{4EFC942A-2CCF-4323-8A19-5BD491D04280}" srcId="{B139D2C7-39F7-4C7E-AD55-7B7EB6B2E5E3}" destId="{0BC4A8A8-5794-4FAE-8338-F6AFA1DB5141}" srcOrd="2" destOrd="0" parTransId="{8A10FB26-BC0D-45C4-A023-2D1914F298BA}" sibTransId="{B1D1776B-43BB-4010-9965-C62CBCCF44BD}"/>
    <dgm:cxn modelId="{459574C2-B6E2-AC40-A65A-430533839BE2}" type="presOf" srcId="{0BC4A8A8-5794-4FAE-8338-F6AFA1DB5141}" destId="{362CB6E4-7636-3B4F-B0DB-D0C28CC8BA6A}" srcOrd="0" destOrd="0" presId="urn:microsoft.com/office/officeart/2005/8/layout/hierarchy1"/>
    <dgm:cxn modelId="{67510CBF-E505-4B5A-BD2C-F1321F7250A5}" srcId="{B139D2C7-39F7-4C7E-AD55-7B7EB6B2E5E3}" destId="{D6295199-C34F-48CC-B565-66C4DBFCE719}" srcOrd="1" destOrd="0" parTransId="{AB9F5594-1FF2-48B0-AFEC-967DADC6C515}" sibTransId="{2156FD58-8EEA-4704-88FE-9C6528C70010}"/>
    <dgm:cxn modelId="{087FDF92-DF02-48F0-95E3-6A8779D0A96E}" srcId="{B139D2C7-39F7-4C7E-AD55-7B7EB6B2E5E3}" destId="{B6F2A7A3-A6FA-4A2F-980E-400917C3ED5D}" srcOrd="0" destOrd="0" parTransId="{F2D12E9F-809F-435F-9FDA-B8F901022084}" sibTransId="{9CDF532B-5635-40AF-A40A-3277F985A5A2}"/>
    <dgm:cxn modelId="{4D74B515-4261-C64A-BB96-910C0BA676AF}" type="presOf" srcId="{B6F2A7A3-A6FA-4A2F-980E-400917C3ED5D}" destId="{77B8FF5D-73ED-3F43-B01E-5219EF232420}" srcOrd="0" destOrd="0" presId="urn:microsoft.com/office/officeart/2005/8/layout/hierarchy1"/>
    <dgm:cxn modelId="{0099196B-2D6A-224E-A6C4-13B712698149}" type="presOf" srcId="{D6295199-C34F-48CC-B565-66C4DBFCE719}" destId="{B2611233-69F5-AD4C-823E-3B20B32640E9}" srcOrd="0" destOrd="0" presId="urn:microsoft.com/office/officeart/2005/8/layout/hierarchy1"/>
    <dgm:cxn modelId="{DBBF9FA2-18E5-ED49-9C3B-5737E1A10522}" type="presParOf" srcId="{AF8019A3-B268-8345-AEF2-5205CF3CEDCD}" destId="{D9E2D324-9BD5-4E48-B27F-54C84B38BE10}" srcOrd="0" destOrd="0" presId="urn:microsoft.com/office/officeart/2005/8/layout/hierarchy1"/>
    <dgm:cxn modelId="{0C1A6925-D60B-7C4C-9014-890AE6EEA317}" type="presParOf" srcId="{D9E2D324-9BD5-4E48-B27F-54C84B38BE10}" destId="{8FB5EC60-F309-7145-A4F0-0D9C92D581FA}" srcOrd="0" destOrd="0" presId="urn:microsoft.com/office/officeart/2005/8/layout/hierarchy1"/>
    <dgm:cxn modelId="{DE58FE4D-97C6-324D-822B-E37CBE1ABE9F}" type="presParOf" srcId="{8FB5EC60-F309-7145-A4F0-0D9C92D581FA}" destId="{B0EC668C-50C0-A340-8C54-0FE46061FFFC}" srcOrd="0" destOrd="0" presId="urn:microsoft.com/office/officeart/2005/8/layout/hierarchy1"/>
    <dgm:cxn modelId="{ACBD6568-2FB3-E949-9DEA-B0656750FD83}" type="presParOf" srcId="{8FB5EC60-F309-7145-A4F0-0D9C92D581FA}" destId="{77B8FF5D-73ED-3F43-B01E-5219EF232420}" srcOrd="1" destOrd="0" presId="urn:microsoft.com/office/officeart/2005/8/layout/hierarchy1"/>
    <dgm:cxn modelId="{B0A56609-4F0B-D749-8F29-4C2B261996FC}" type="presParOf" srcId="{D9E2D324-9BD5-4E48-B27F-54C84B38BE10}" destId="{1EB42CEB-E149-CC4F-9D3F-A6ED36D6BDCE}" srcOrd="1" destOrd="0" presId="urn:microsoft.com/office/officeart/2005/8/layout/hierarchy1"/>
    <dgm:cxn modelId="{D7617CA7-F927-D648-8002-0C42FB1B3B89}" type="presParOf" srcId="{AF8019A3-B268-8345-AEF2-5205CF3CEDCD}" destId="{9FBC19F0-C313-5D47-8142-2F0654CB7A37}" srcOrd="1" destOrd="0" presId="urn:microsoft.com/office/officeart/2005/8/layout/hierarchy1"/>
    <dgm:cxn modelId="{1AA7E132-7022-A14C-849B-5464EDA99093}" type="presParOf" srcId="{9FBC19F0-C313-5D47-8142-2F0654CB7A37}" destId="{734E4CE4-3F38-7146-9166-71E2D0B534B6}" srcOrd="0" destOrd="0" presId="urn:microsoft.com/office/officeart/2005/8/layout/hierarchy1"/>
    <dgm:cxn modelId="{8E58A48E-1E00-F24C-A7A1-C34B8C007E3D}" type="presParOf" srcId="{734E4CE4-3F38-7146-9166-71E2D0B534B6}" destId="{D2C2F339-68F7-B745-90A5-E56C32488822}" srcOrd="0" destOrd="0" presId="urn:microsoft.com/office/officeart/2005/8/layout/hierarchy1"/>
    <dgm:cxn modelId="{CD53D7D7-A0E9-EE44-8EF5-3715DAB6B3FD}" type="presParOf" srcId="{734E4CE4-3F38-7146-9166-71E2D0B534B6}" destId="{B2611233-69F5-AD4C-823E-3B20B32640E9}" srcOrd="1" destOrd="0" presId="urn:microsoft.com/office/officeart/2005/8/layout/hierarchy1"/>
    <dgm:cxn modelId="{2DBA749F-0077-784F-85C4-3C18E047BA7F}" type="presParOf" srcId="{9FBC19F0-C313-5D47-8142-2F0654CB7A37}" destId="{08B7956C-1F81-624A-B7EC-1FACDF6D65DA}" srcOrd="1" destOrd="0" presId="urn:microsoft.com/office/officeart/2005/8/layout/hierarchy1"/>
    <dgm:cxn modelId="{07EB32BA-4AAC-6541-9A63-09267CE88820}" type="presParOf" srcId="{AF8019A3-B268-8345-AEF2-5205CF3CEDCD}" destId="{B6F7543D-A818-5142-AE02-3C933FB72890}" srcOrd="2" destOrd="0" presId="urn:microsoft.com/office/officeart/2005/8/layout/hierarchy1"/>
    <dgm:cxn modelId="{C276FF24-BB46-794A-9218-191AEF552DDB}" type="presParOf" srcId="{B6F7543D-A818-5142-AE02-3C933FB72890}" destId="{A31F8861-D0CC-BB44-AF6C-104C3A265D11}" srcOrd="0" destOrd="0" presId="urn:microsoft.com/office/officeart/2005/8/layout/hierarchy1"/>
    <dgm:cxn modelId="{81F06A2D-8EA9-6C4E-A98E-4BE77C82AB9F}" type="presParOf" srcId="{A31F8861-D0CC-BB44-AF6C-104C3A265D11}" destId="{D44CC25C-44A8-E44A-9E26-A3EEC3FF76BE}" srcOrd="0" destOrd="0" presId="urn:microsoft.com/office/officeart/2005/8/layout/hierarchy1"/>
    <dgm:cxn modelId="{FA00903A-AFAC-804C-BE69-68BDCDCB8A03}" type="presParOf" srcId="{A31F8861-D0CC-BB44-AF6C-104C3A265D11}" destId="{362CB6E4-7636-3B4F-B0DB-D0C28CC8BA6A}" srcOrd="1" destOrd="0" presId="urn:microsoft.com/office/officeart/2005/8/layout/hierarchy1"/>
    <dgm:cxn modelId="{E381BCD7-8054-8E44-A407-63B0D0FDF87B}" type="presParOf" srcId="{B6F7543D-A818-5142-AE02-3C933FB72890}" destId="{76508CF5-3671-8C41-92B2-632222AEE65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B523B3-E840-4CAE-8439-92E0D39623C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EBFF5D3-2C63-46FD-8B31-DF12DEF58A10}">
      <dgm:prSet/>
      <dgm:spPr/>
      <dgm:t>
        <a:bodyPr/>
        <a:lstStyle/>
        <a:p>
          <a:r>
            <a:rPr lang="fr-FR"/>
            <a:t>Irrigation en plaine nécessaire dans les années sèches pour avoir des rendements suffisantes</a:t>
          </a:r>
          <a:endParaRPr lang="en-US"/>
        </a:p>
      </dgm:t>
    </dgm:pt>
    <dgm:pt modelId="{C9B09311-3837-4B5C-9B64-3BEDAE28B66E}" type="parTrans" cxnId="{715C94F2-47D7-46F3-8A32-9AC623AD5164}">
      <dgm:prSet/>
      <dgm:spPr/>
      <dgm:t>
        <a:bodyPr/>
        <a:lstStyle/>
        <a:p>
          <a:endParaRPr lang="en-US"/>
        </a:p>
      </dgm:t>
    </dgm:pt>
    <dgm:pt modelId="{30B74202-0651-4C8E-8219-FB087676545D}" type="sibTrans" cxnId="{715C94F2-47D7-46F3-8A32-9AC623AD5164}">
      <dgm:prSet/>
      <dgm:spPr/>
      <dgm:t>
        <a:bodyPr/>
        <a:lstStyle/>
        <a:p>
          <a:endParaRPr lang="en-US"/>
        </a:p>
      </dgm:t>
    </dgm:pt>
    <dgm:pt modelId="{FF15EC26-3B64-415E-97AA-13F9EFCACA4D}">
      <dgm:prSet/>
      <dgm:spPr/>
      <dgm:t>
        <a:bodyPr/>
        <a:lstStyle/>
        <a:p>
          <a:r>
            <a:rPr lang="fr-FR"/>
            <a:t>Même avec irrigation problème : trop de sucre donc un taux d’alcohol trop élevé</a:t>
          </a:r>
          <a:endParaRPr lang="en-US"/>
        </a:p>
      </dgm:t>
    </dgm:pt>
    <dgm:pt modelId="{B0469305-A5AD-4CCA-9508-D6A080F1F70A}" type="parTrans" cxnId="{14AB3B71-03F6-4281-9396-BAE2137ACE2C}">
      <dgm:prSet/>
      <dgm:spPr/>
      <dgm:t>
        <a:bodyPr/>
        <a:lstStyle/>
        <a:p>
          <a:endParaRPr lang="en-US"/>
        </a:p>
      </dgm:t>
    </dgm:pt>
    <dgm:pt modelId="{8D6F4837-C543-4AFE-8958-D4C1B05F3098}" type="sibTrans" cxnId="{14AB3B71-03F6-4281-9396-BAE2137ACE2C}">
      <dgm:prSet/>
      <dgm:spPr/>
      <dgm:t>
        <a:bodyPr/>
        <a:lstStyle/>
        <a:p>
          <a:endParaRPr lang="en-US"/>
        </a:p>
      </dgm:t>
    </dgm:pt>
    <dgm:pt modelId="{9D9809CF-7A7A-4747-8EDA-A9310F074605}">
      <dgm:prSet/>
      <dgm:spPr/>
      <dgm:t>
        <a:bodyPr/>
        <a:lstStyle/>
        <a:p>
          <a:r>
            <a:rPr lang="fr-FR"/>
            <a:t>Cultivation en montagne désirable et facile (pas d’irrigation)</a:t>
          </a:r>
          <a:endParaRPr lang="en-US"/>
        </a:p>
      </dgm:t>
    </dgm:pt>
    <dgm:pt modelId="{9EC359CC-F2FE-476A-9AC2-11E3525DDBFE}" type="parTrans" cxnId="{226F9340-7E93-4655-9192-C35A07C8EE5A}">
      <dgm:prSet/>
      <dgm:spPr/>
      <dgm:t>
        <a:bodyPr/>
        <a:lstStyle/>
        <a:p>
          <a:endParaRPr lang="en-US"/>
        </a:p>
      </dgm:t>
    </dgm:pt>
    <dgm:pt modelId="{F0E0F14D-E3C7-4535-890E-E76C93895D90}" type="sibTrans" cxnId="{226F9340-7E93-4655-9192-C35A07C8EE5A}">
      <dgm:prSet/>
      <dgm:spPr/>
      <dgm:t>
        <a:bodyPr/>
        <a:lstStyle/>
        <a:p>
          <a:endParaRPr lang="en-US"/>
        </a:p>
      </dgm:t>
    </dgm:pt>
    <dgm:pt modelId="{FCCB829E-07EF-45D0-A833-1BBA443DB691}">
      <dgm:prSet/>
      <dgm:spPr/>
      <dgm:t>
        <a:bodyPr/>
        <a:lstStyle/>
        <a:p>
          <a:r>
            <a:rPr lang="fr-FR"/>
            <a:t>Risque : gèle tardif !</a:t>
          </a:r>
          <a:endParaRPr lang="en-US"/>
        </a:p>
      </dgm:t>
    </dgm:pt>
    <dgm:pt modelId="{D75E8432-7A90-4756-A0D0-006FF85A6B05}" type="parTrans" cxnId="{BEB2A57A-1F58-424A-80AB-3CFDF8514B87}">
      <dgm:prSet/>
      <dgm:spPr/>
      <dgm:t>
        <a:bodyPr/>
        <a:lstStyle/>
        <a:p>
          <a:endParaRPr lang="en-US"/>
        </a:p>
      </dgm:t>
    </dgm:pt>
    <dgm:pt modelId="{73428B2B-FC80-49F9-8095-D3C69426B374}" type="sibTrans" cxnId="{BEB2A57A-1F58-424A-80AB-3CFDF8514B87}">
      <dgm:prSet/>
      <dgm:spPr/>
      <dgm:t>
        <a:bodyPr/>
        <a:lstStyle/>
        <a:p>
          <a:endParaRPr lang="en-US"/>
        </a:p>
      </dgm:t>
    </dgm:pt>
    <dgm:pt modelId="{F3786AEA-92D9-4A49-B768-DC6F8AC6EC84}">
      <dgm:prSet/>
      <dgm:spPr/>
      <dgm:t>
        <a:bodyPr/>
        <a:lstStyle/>
        <a:p>
          <a:r>
            <a:rPr lang="fr-FR" dirty="0"/>
            <a:t>Période de récolte de plus en plus précoce</a:t>
          </a:r>
          <a:endParaRPr lang="en-US" dirty="0"/>
        </a:p>
      </dgm:t>
    </dgm:pt>
    <dgm:pt modelId="{3D3DAD74-481D-4C6D-9151-A18A031C665A}" type="parTrans" cxnId="{5E965266-65CB-47D3-BB01-380E6CAF18F2}">
      <dgm:prSet/>
      <dgm:spPr/>
      <dgm:t>
        <a:bodyPr/>
        <a:lstStyle/>
        <a:p>
          <a:endParaRPr lang="en-US"/>
        </a:p>
      </dgm:t>
    </dgm:pt>
    <dgm:pt modelId="{72BE7281-337F-4516-A9A6-BD073B64DA67}" type="sibTrans" cxnId="{5E965266-65CB-47D3-BB01-380E6CAF18F2}">
      <dgm:prSet/>
      <dgm:spPr/>
      <dgm:t>
        <a:bodyPr/>
        <a:lstStyle/>
        <a:p>
          <a:endParaRPr lang="en-US"/>
        </a:p>
      </dgm:t>
    </dgm:pt>
    <dgm:pt modelId="{6CCF6658-87A8-0245-9D44-6F5A50417529}">
      <dgm:prSet/>
      <dgm:spPr/>
      <dgm:t>
        <a:bodyPr/>
        <a:lstStyle/>
        <a:p>
          <a:r>
            <a:rPr lang="en-US" dirty="0" smtClean="0"/>
            <a:t>450 h &lt;7.3 C necessaire</a:t>
          </a:r>
          <a:endParaRPr lang="en-US" dirty="0"/>
        </a:p>
      </dgm:t>
    </dgm:pt>
    <dgm:pt modelId="{2EF6A8D8-2829-6841-A400-AA21A62946A8}" type="parTrans" cxnId="{49E456DA-BE7C-CD47-B56D-3E37F1BB2285}">
      <dgm:prSet/>
      <dgm:spPr/>
      <dgm:t>
        <a:bodyPr/>
        <a:lstStyle/>
        <a:p>
          <a:endParaRPr lang="fr-FR"/>
        </a:p>
      </dgm:t>
    </dgm:pt>
    <dgm:pt modelId="{89FAD8AA-2541-BE41-8A5C-F12FB96DDEB3}" type="sibTrans" cxnId="{49E456DA-BE7C-CD47-B56D-3E37F1BB2285}">
      <dgm:prSet/>
      <dgm:spPr/>
      <dgm:t>
        <a:bodyPr/>
        <a:lstStyle/>
        <a:p>
          <a:endParaRPr lang="fr-FR"/>
        </a:p>
      </dgm:t>
    </dgm:pt>
    <dgm:pt modelId="{24E8B093-3250-B44C-AE2F-220233CE2D35}" type="pres">
      <dgm:prSet presAssocID="{6EB523B3-E840-4CAE-8439-92E0D39623CC}" presName="Name0" presStyleCnt="0">
        <dgm:presLayoutVars>
          <dgm:dir/>
          <dgm:animLvl val="lvl"/>
          <dgm:resizeHandles val="exact"/>
        </dgm:presLayoutVars>
      </dgm:prSet>
      <dgm:spPr/>
      <dgm:t>
        <a:bodyPr/>
        <a:lstStyle/>
        <a:p>
          <a:endParaRPr lang="fr-FR"/>
        </a:p>
      </dgm:t>
    </dgm:pt>
    <dgm:pt modelId="{0DCFD6F1-8794-FC49-A593-ED8C31656DA9}" type="pres">
      <dgm:prSet presAssocID="{1EBFF5D3-2C63-46FD-8B31-DF12DEF58A10}" presName="linNode" presStyleCnt="0"/>
      <dgm:spPr/>
    </dgm:pt>
    <dgm:pt modelId="{39AEB5CD-442F-9F4D-BDA2-3BD9F7C6B410}" type="pres">
      <dgm:prSet presAssocID="{1EBFF5D3-2C63-46FD-8B31-DF12DEF58A10}" presName="parentText" presStyleLbl="node1" presStyleIdx="0" presStyleCnt="4">
        <dgm:presLayoutVars>
          <dgm:chMax val="1"/>
          <dgm:bulletEnabled val="1"/>
        </dgm:presLayoutVars>
      </dgm:prSet>
      <dgm:spPr/>
      <dgm:t>
        <a:bodyPr/>
        <a:lstStyle/>
        <a:p>
          <a:endParaRPr lang="fr-FR"/>
        </a:p>
      </dgm:t>
    </dgm:pt>
    <dgm:pt modelId="{26FCC198-30F4-2444-B02E-CEC8E655E0BE}" type="pres">
      <dgm:prSet presAssocID="{1EBFF5D3-2C63-46FD-8B31-DF12DEF58A10}" presName="descendantText" presStyleLbl="alignAccFollowNode1" presStyleIdx="0" presStyleCnt="2">
        <dgm:presLayoutVars>
          <dgm:bulletEnabled val="1"/>
        </dgm:presLayoutVars>
      </dgm:prSet>
      <dgm:spPr/>
      <dgm:t>
        <a:bodyPr/>
        <a:lstStyle/>
        <a:p>
          <a:endParaRPr lang="fr-FR"/>
        </a:p>
      </dgm:t>
    </dgm:pt>
    <dgm:pt modelId="{620D6930-9796-4046-B608-0DEF44CDE1E9}" type="pres">
      <dgm:prSet presAssocID="{30B74202-0651-4C8E-8219-FB087676545D}" presName="sp" presStyleCnt="0"/>
      <dgm:spPr/>
    </dgm:pt>
    <dgm:pt modelId="{501873FF-98A4-AD41-AFB5-9D0B6DCAE176}" type="pres">
      <dgm:prSet presAssocID="{9D9809CF-7A7A-4747-8EDA-A9310F074605}" presName="linNode" presStyleCnt="0"/>
      <dgm:spPr/>
    </dgm:pt>
    <dgm:pt modelId="{16F74512-2EE0-A74D-92AA-CE7485F0DC38}" type="pres">
      <dgm:prSet presAssocID="{9D9809CF-7A7A-4747-8EDA-A9310F074605}" presName="parentText" presStyleLbl="node1" presStyleIdx="1" presStyleCnt="4">
        <dgm:presLayoutVars>
          <dgm:chMax val="1"/>
          <dgm:bulletEnabled val="1"/>
        </dgm:presLayoutVars>
      </dgm:prSet>
      <dgm:spPr/>
      <dgm:t>
        <a:bodyPr/>
        <a:lstStyle/>
        <a:p>
          <a:endParaRPr lang="fr-FR"/>
        </a:p>
      </dgm:t>
    </dgm:pt>
    <dgm:pt modelId="{29ECD49D-857B-EA45-A7F5-8D1BF5D3AB13}" type="pres">
      <dgm:prSet presAssocID="{9D9809CF-7A7A-4747-8EDA-A9310F074605}" presName="descendantText" presStyleLbl="alignAccFollowNode1" presStyleIdx="1" presStyleCnt="2">
        <dgm:presLayoutVars>
          <dgm:bulletEnabled val="1"/>
        </dgm:presLayoutVars>
      </dgm:prSet>
      <dgm:spPr/>
      <dgm:t>
        <a:bodyPr/>
        <a:lstStyle/>
        <a:p>
          <a:endParaRPr lang="fr-FR"/>
        </a:p>
      </dgm:t>
    </dgm:pt>
    <dgm:pt modelId="{EFA975A0-0FB0-8847-9062-786615E008E2}" type="pres">
      <dgm:prSet presAssocID="{F0E0F14D-E3C7-4535-890E-E76C93895D90}" presName="sp" presStyleCnt="0"/>
      <dgm:spPr/>
    </dgm:pt>
    <dgm:pt modelId="{C7E17373-9A3A-7643-9682-1B86B520783B}" type="pres">
      <dgm:prSet presAssocID="{F3786AEA-92D9-4A49-B768-DC6F8AC6EC84}" presName="linNode" presStyleCnt="0"/>
      <dgm:spPr/>
    </dgm:pt>
    <dgm:pt modelId="{3C191AB4-0E8B-0748-8975-2B3CD112C91D}" type="pres">
      <dgm:prSet presAssocID="{F3786AEA-92D9-4A49-B768-DC6F8AC6EC84}" presName="parentText" presStyleLbl="node1" presStyleIdx="2" presStyleCnt="4">
        <dgm:presLayoutVars>
          <dgm:chMax val="1"/>
          <dgm:bulletEnabled val="1"/>
        </dgm:presLayoutVars>
      </dgm:prSet>
      <dgm:spPr/>
      <dgm:t>
        <a:bodyPr/>
        <a:lstStyle/>
        <a:p>
          <a:endParaRPr lang="fr-FR"/>
        </a:p>
      </dgm:t>
    </dgm:pt>
    <dgm:pt modelId="{327378FB-B44B-994B-9685-8FAEE7F92C9F}" type="pres">
      <dgm:prSet presAssocID="{72BE7281-337F-4516-A9A6-BD073B64DA67}" presName="sp" presStyleCnt="0"/>
      <dgm:spPr/>
    </dgm:pt>
    <dgm:pt modelId="{6236C11A-DB80-8B48-95FB-CC3878FF8D4B}" type="pres">
      <dgm:prSet presAssocID="{6CCF6658-87A8-0245-9D44-6F5A50417529}" presName="linNode" presStyleCnt="0"/>
      <dgm:spPr/>
    </dgm:pt>
    <dgm:pt modelId="{A085EA6E-ABD0-8540-992D-866D9AE832F9}" type="pres">
      <dgm:prSet presAssocID="{6CCF6658-87A8-0245-9D44-6F5A50417529}" presName="parentText" presStyleLbl="node1" presStyleIdx="3" presStyleCnt="4">
        <dgm:presLayoutVars>
          <dgm:chMax val="1"/>
          <dgm:bulletEnabled val="1"/>
        </dgm:presLayoutVars>
      </dgm:prSet>
      <dgm:spPr/>
      <dgm:t>
        <a:bodyPr/>
        <a:lstStyle/>
        <a:p>
          <a:endParaRPr lang="fr-FR"/>
        </a:p>
      </dgm:t>
    </dgm:pt>
  </dgm:ptLst>
  <dgm:cxnLst>
    <dgm:cxn modelId="{5E965266-65CB-47D3-BB01-380E6CAF18F2}" srcId="{6EB523B3-E840-4CAE-8439-92E0D39623CC}" destId="{F3786AEA-92D9-4A49-B768-DC6F8AC6EC84}" srcOrd="2" destOrd="0" parTransId="{3D3DAD74-481D-4C6D-9151-A18A031C665A}" sibTransId="{72BE7281-337F-4516-A9A6-BD073B64DA67}"/>
    <dgm:cxn modelId="{14AB3B71-03F6-4281-9396-BAE2137ACE2C}" srcId="{1EBFF5D3-2C63-46FD-8B31-DF12DEF58A10}" destId="{FF15EC26-3B64-415E-97AA-13F9EFCACA4D}" srcOrd="0" destOrd="0" parTransId="{B0469305-A5AD-4CCA-9508-D6A080F1F70A}" sibTransId="{8D6F4837-C543-4AFE-8958-D4C1B05F3098}"/>
    <dgm:cxn modelId="{715C94F2-47D7-46F3-8A32-9AC623AD5164}" srcId="{6EB523B3-E840-4CAE-8439-92E0D39623CC}" destId="{1EBFF5D3-2C63-46FD-8B31-DF12DEF58A10}" srcOrd="0" destOrd="0" parTransId="{C9B09311-3837-4B5C-9B64-3BEDAE28B66E}" sibTransId="{30B74202-0651-4C8E-8219-FB087676545D}"/>
    <dgm:cxn modelId="{85DFBF8B-ECD0-A74A-BBF7-0B5CBC02E35C}" type="presOf" srcId="{6CCF6658-87A8-0245-9D44-6F5A50417529}" destId="{A085EA6E-ABD0-8540-992D-866D9AE832F9}" srcOrd="0" destOrd="0" presId="urn:microsoft.com/office/officeart/2005/8/layout/vList5"/>
    <dgm:cxn modelId="{BEB2A57A-1F58-424A-80AB-3CFDF8514B87}" srcId="{9D9809CF-7A7A-4747-8EDA-A9310F074605}" destId="{FCCB829E-07EF-45D0-A833-1BBA443DB691}" srcOrd="0" destOrd="0" parTransId="{D75E8432-7A90-4756-A0D0-006FF85A6B05}" sibTransId="{73428B2B-FC80-49F9-8095-D3C69426B374}"/>
    <dgm:cxn modelId="{1F02068C-6CDF-2847-9E3E-38D3232D65BF}" type="presOf" srcId="{FCCB829E-07EF-45D0-A833-1BBA443DB691}" destId="{29ECD49D-857B-EA45-A7F5-8D1BF5D3AB13}" srcOrd="0" destOrd="0" presId="urn:microsoft.com/office/officeart/2005/8/layout/vList5"/>
    <dgm:cxn modelId="{68A1A46B-5C68-BB40-9571-14FE54FE0D33}" type="presOf" srcId="{6EB523B3-E840-4CAE-8439-92E0D39623CC}" destId="{24E8B093-3250-B44C-AE2F-220233CE2D35}" srcOrd="0" destOrd="0" presId="urn:microsoft.com/office/officeart/2005/8/layout/vList5"/>
    <dgm:cxn modelId="{E2F2EFE2-D676-9C4C-8412-7681AE2E47B5}" type="presOf" srcId="{FF15EC26-3B64-415E-97AA-13F9EFCACA4D}" destId="{26FCC198-30F4-2444-B02E-CEC8E655E0BE}" srcOrd="0" destOrd="0" presId="urn:microsoft.com/office/officeart/2005/8/layout/vList5"/>
    <dgm:cxn modelId="{226F9340-7E93-4655-9192-C35A07C8EE5A}" srcId="{6EB523B3-E840-4CAE-8439-92E0D39623CC}" destId="{9D9809CF-7A7A-4747-8EDA-A9310F074605}" srcOrd="1" destOrd="0" parTransId="{9EC359CC-F2FE-476A-9AC2-11E3525DDBFE}" sibTransId="{F0E0F14D-E3C7-4535-890E-E76C93895D90}"/>
    <dgm:cxn modelId="{26D03A59-550C-AA4C-B130-15A7AD31EE88}" type="presOf" srcId="{1EBFF5D3-2C63-46FD-8B31-DF12DEF58A10}" destId="{39AEB5CD-442F-9F4D-BDA2-3BD9F7C6B410}" srcOrd="0" destOrd="0" presId="urn:microsoft.com/office/officeart/2005/8/layout/vList5"/>
    <dgm:cxn modelId="{49E456DA-BE7C-CD47-B56D-3E37F1BB2285}" srcId="{6EB523B3-E840-4CAE-8439-92E0D39623CC}" destId="{6CCF6658-87A8-0245-9D44-6F5A50417529}" srcOrd="3" destOrd="0" parTransId="{2EF6A8D8-2829-6841-A400-AA21A62946A8}" sibTransId="{89FAD8AA-2541-BE41-8A5C-F12FB96DDEB3}"/>
    <dgm:cxn modelId="{53245DB3-A87F-6D47-B27D-192498FD90A8}" type="presOf" srcId="{9D9809CF-7A7A-4747-8EDA-A9310F074605}" destId="{16F74512-2EE0-A74D-92AA-CE7485F0DC38}" srcOrd="0" destOrd="0" presId="urn:microsoft.com/office/officeart/2005/8/layout/vList5"/>
    <dgm:cxn modelId="{B4B48247-098D-E948-B747-730B54FCF280}" type="presOf" srcId="{F3786AEA-92D9-4A49-B768-DC6F8AC6EC84}" destId="{3C191AB4-0E8B-0748-8975-2B3CD112C91D}" srcOrd="0" destOrd="0" presId="urn:microsoft.com/office/officeart/2005/8/layout/vList5"/>
    <dgm:cxn modelId="{DA0FD318-4C7D-714B-8EAD-12159D127B1F}" type="presParOf" srcId="{24E8B093-3250-B44C-AE2F-220233CE2D35}" destId="{0DCFD6F1-8794-FC49-A593-ED8C31656DA9}" srcOrd="0" destOrd="0" presId="urn:microsoft.com/office/officeart/2005/8/layout/vList5"/>
    <dgm:cxn modelId="{1FE069E6-D954-6C41-9659-DDD1C64DB74B}" type="presParOf" srcId="{0DCFD6F1-8794-FC49-A593-ED8C31656DA9}" destId="{39AEB5CD-442F-9F4D-BDA2-3BD9F7C6B410}" srcOrd="0" destOrd="0" presId="urn:microsoft.com/office/officeart/2005/8/layout/vList5"/>
    <dgm:cxn modelId="{0B33FB15-7E82-384E-BDAD-DDB702228706}" type="presParOf" srcId="{0DCFD6F1-8794-FC49-A593-ED8C31656DA9}" destId="{26FCC198-30F4-2444-B02E-CEC8E655E0BE}" srcOrd="1" destOrd="0" presId="urn:microsoft.com/office/officeart/2005/8/layout/vList5"/>
    <dgm:cxn modelId="{D0E76321-E9D3-CF4B-A99B-79FCD9F963FE}" type="presParOf" srcId="{24E8B093-3250-B44C-AE2F-220233CE2D35}" destId="{620D6930-9796-4046-B608-0DEF44CDE1E9}" srcOrd="1" destOrd="0" presId="urn:microsoft.com/office/officeart/2005/8/layout/vList5"/>
    <dgm:cxn modelId="{574D5355-92E9-EE43-86C0-A9B8A05E50B4}" type="presParOf" srcId="{24E8B093-3250-B44C-AE2F-220233CE2D35}" destId="{501873FF-98A4-AD41-AFB5-9D0B6DCAE176}" srcOrd="2" destOrd="0" presId="urn:microsoft.com/office/officeart/2005/8/layout/vList5"/>
    <dgm:cxn modelId="{229B38B8-D22D-4B40-ABFF-6AC5BC085204}" type="presParOf" srcId="{501873FF-98A4-AD41-AFB5-9D0B6DCAE176}" destId="{16F74512-2EE0-A74D-92AA-CE7485F0DC38}" srcOrd="0" destOrd="0" presId="urn:microsoft.com/office/officeart/2005/8/layout/vList5"/>
    <dgm:cxn modelId="{D50A6941-9629-4B42-A3F6-61EC11C745E8}" type="presParOf" srcId="{501873FF-98A4-AD41-AFB5-9D0B6DCAE176}" destId="{29ECD49D-857B-EA45-A7F5-8D1BF5D3AB13}" srcOrd="1" destOrd="0" presId="urn:microsoft.com/office/officeart/2005/8/layout/vList5"/>
    <dgm:cxn modelId="{BAE30129-1C10-7D49-9B6C-1CF2CC87C58E}" type="presParOf" srcId="{24E8B093-3250-B44C-AE2F-220233CE2D35}" destId="{EFA975A0-0FB0-8847-9062-786615E008E2}" srcOrd="3" destOrd="0" presId="urn:microsoft.com/office/officeart/2005/8/layout/vList5"/>
    <dgm:cxn modelId="{4CCBECB0-2347-C346-A3A7-1D72B2C4F1F7}" type="presParOf" srcId="{24E8B093-3250-B44C-AE2F-220233CE2D35}" destId="{C7E17373-9A3A-7643-9682-1B86B520783B}" srcOrd="4" destOrd="0" presId="urn:microsoft.com/office/officeart/2005/8/layout/vList5"/>
    <dgm:cxn modelId="{CB43AF94-7799-AD4F-85D6-588E451BA526}" type="presParOf" srcId="{C7E17373-9A3A-7643-9682-1B86B520783B}" destId="{3C191AB4-0E8B-0748-8975-2B3CD112C91D}" srcOrd="0" destOrd="0" presId="urn:microsoft.com/office/officeart/2005/8/layout/vList5"/>
    <dgm:cxn modelId="{FD7BA5F9-F2A3-904E-9FDB-A4DBAED3BC7E}" type="presParOf" srcId="{24E8B093-3250-B44C-AE2F-220233CE2D35}" destId="{327378FB-B44B-994B-9685-8FAEE7F92C9F}" srcOrd="5" destOrd="0" presId="urn:microsoft.com/office/officeart/2005/8/layout/vList5"/>
    <dgm:cxn modelId="{BE2B8CA5-D3F4-5040-86C2-E53CF8714EEC}" type="presParOf" srcId="{24E8B093-3250-B44C-AE2F-220233CE2D35}" destId="{6236C11A-DB80-8B48-95FB-CC3878FF8D4B}" srcOrd="6" destOrd="0" presId="urn:microsoft.com/office/officeart/2005/8/layout/vList5"/>
    <dgm:cxn modelId="{85054A41-A5C5-B64C-B88F-1FFAE5A408E3}" type="presParOf" srcId="{6236C11A-DB80-8B48-95FB-CC3878FF8D4B}" destId="{A085EA6E-ABD0-8540-992D-866D9AE832F9}"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C668C-50C0-A340-8C54-0FE46061FFFC}">
      <dsp:nvSpPr>
        <dsp:cNvPr id="0" name=""/>
        <dsp:cNvSpPr/>
      </dsp:nvSpPr>
      <dsp:spPr>
        <a:xfrm>
          <a:off x="6111" y="1032896"/>
          <a:ext cx="2574071" cy="163453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B8FF5D-73ED-3F43-B01E-5219EF232420}">
      <dsp:nvSpPr>
        <dsp:cNvPr id="0" name=""/>
        <dsp:cNvSpPr/>
      </dsp:nvSpPr>
      <dsp:spPr>
        <a:xfrm>
          <a:off x="292119" y="1304604"/>
          <a:ext cx="2574071" cy="1634535"/>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a:t>La Méditerranée est particulièrement sensible au changement climatique. Une hausse de </a:t>
          </a:r>
          <a:r>
            <a:rPr lang="fr-FR" sz="1600" b="1" kern="1200" dirty="0"/>
            <a:t>4 à 5 C° sur la planète correspond à + 7 voire 8 C° en Corse</a:t>
          </a:r>
          <a:endParaRPr lang="en-US" sz="1600" b="1" kern="1200" dirty="0"/>
        </a:p>
      </dsp:txBody>
      <dsp:txXfrm>
        <a:off x="339993" y="1352478"/>
        <a:ext cx="2478323" cy="1538787"/>
      </dsp:txXfrm>
    </dsp:sp>
    <dsp:sp modelId="{D2C2F339-68F7-B745-90A5-E56C32488822}">
      <dsp:nvSpPr>
        <dsp:cNvPr id="0" name=""/>
        <dsp:cNvSpPr/>
      </dsp:nvSpPr>
      <dsp:spPr>
        <a:xfrm>
          <a:off x="3152199" y="1032896"/>
          <a:ext cx="2574071" cy="163453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611233-69F5-AD4C-823E-3B20B32640E9}">
      <dsp:nvSpPr>
        <dsp:cNvPr id="0" name=""/>
        <dsp:cNvSpPr/>
      </dsp:nvSpPr>
      <dsp:spPr>
        <a:xfrm>
          <a:off x="3438207" y="1304604"/>
          <a:ext cx="2574071" cy="1634535"/>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a:t>2022 : les précipitations depuis janvier et jusqu'à fin juillet ont été </a:t>
          </a:r>
          <a:r>
            <a:rPr lang="fr-FR" sz="1600" b="1" kern="1200" dirty="0"/>
            <a:t>50% inférieures à la </a:t>
          </a:r>
          <a:r>
            <a:rPr lang="fr-FR" sz="1600" b="1" kern="1200" dirty="0" smtClean="0"/>
            <a:t>normale</a:t>
          </a:r>
          <a:r>
            <a:rPr lang="fr-FR" sz="1600" kern="1200" dirty="0" smtClean="0"/>
            <a:t> </a:t>
          </a:r>
          <a:endParaRPr lang="en-US" sz="1600" kern="1200" dirty="0"/>
        </a:p>
      </dsp:txBody>
      <dsp:txXfrm>
        <a:off x="3486081" y="1352478"/>
        <a:ext cx="2478323" cy="1538787"/>
      </dsp:txXfrm>
    </dsp:sp>
    <dsp:sp modelId="{D44CC25C-44A8-E44A-9E26-A3EEC3FF76BE}">
      <dsp:nvSpPr>
        <dsp:cNvPr id="0" name=""/>
        <dsp:cNvSpPr/>
      </dsp:nvSpPr>
      <dsp:spPr>
        <a:xfrm>
          <a:off x="6298287" y="1032896"/>
          <a:ext cx="3027726" cy="17559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2CB6E4-7636-3B4F-B0DB-D0C28CC8BA6A}">
      <dsp:nvSpPr>
        <dsp:cNvPr id="0" name=""/>
        <dsp:cNvSpPr/>
      </dsp:nvSpPr>
      <dsp:spPr>
        <a:xfrm>
          <a:off x="6584295" y="1304604"/>
          <a:ext cx="3027726" cy="1755981"/>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i="1" kern="1200" dirty="0"/>
            <a:t>Il faut arrêter de parler de vigilance, </a:t>
          </a:r>
          <a:r>
            <a:rPr lang="fr-FR" sz="1600" i="0" kern="1200" dirty="0"/>
            <a:t>appuie Antoine Orsini.</a:t>
          </a:r>
          <a:r>
            <a:rPr lang="fr-FR" sz="1600" i="1" kern="1200" dirty="0"/>
            <a:t> On est vigilant dans un appartement pour empêcher un bébé de boire de l’eau de javel. Lorsqu’il l’a déjà bue, il faut l’emmener à l’hôpital, sinon il </a:t>
          </a:r>
          <a:r>
            <a:rPr lang="fr-FR" sz="1600" i="1" kern="1200" dirty="0" smtClean="0"/>
            <a:t>meurt</a:t>
          </a:r>
          <a:endParaRPr lang="en-US" sz="1600" kern="1200" dirty="0"/>
        </a:p>
      </dsp:txBody>
      <dsp:txXfrm>
        <a:off x="6635726" y="1356035"/>
        <a:ext cx="2924864" cy="1653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CC198-30F4-2444-B02E-CEC8E655E0BE}">
      <dsp:nvSpPr>
        <dsp:cNvPr id="0" name=""/>
        <dsp:cNvSpPr/>
      </dsp:nvSpPr>
      <dsp:spPr>
        <a:xfrm rot="5400000">
          <a:off x="5472058" y="-2281896"/>
          <a:ext cx="747351" cy="5501867"/>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fr-FR" sz="2100" kern="1200"/>
            <a:t>Même avec irrigation problème : trop de sucre donc un taux d’alcohol trop élevé</a:t>
          </a:r>
          <a:endParaRPr lang="en-US" sz="2100" kern="1200"/>
        </a:p>
      </dsp:txBody>
      <dsp:txXfrm rot="-5400000">
        <a:off x="3094801" y="131844"/>
        <a:ext cx="5465384" cy="674385"/>
      </dsp:txXfrm>
    </dsp:sp>
    <dsp:sp modelId="{39AEB5CD-442F-9F4D-BDA2-3BD9F7C6B410}">
      <dsp:nvSpPr>
        <dsp:cNvPr id="0" name=""/>
        <dsp:cNvSpPr/>
      </dsp:nvSpPr>
      <dsp:spPr>
        <a:xfrm>
          <a:off x="0" y="1942"/>
          <a:ext cx="3094800" cy="93418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fr-FR" sz="1500" kern="1200"/>
            <a:t>Irrigation en plaine nécessaire dans les années sèches pour avoir des rendements suffisantes</a:t>
          </a:r>
          <a:endParaRPr lang="en-US" sz="1500" kern="1200"/>
        </a:p>
      </dsp:txBody>
      <dsp:txXfrm>
        <a:off x="45603" y="47545"/>
        <a:ext cx="3003594" cy="842983"/>
      </dsp:txXfrm>
    </dsp:sp>
    <dsp:sp modelId="{29ECD49D-857B-EA45-A7F5-8D1BF5D3AB13}">
      <dsp:nvSpPr>
        <dsp:cNvPr id="0" name=""/>
        <dsp:cNvSpPr/>
      </dsp:nvSpPr>
      <dsp:spPr>
        <a:xfrm rot="5400000">
          <a:off x="5472058" y="-1300997"/>
          <a:ext cx="747351" cy="5501867"/>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fr-FR" sz="2100" kern="1200"/>
            <a:t>Risque : gèle tardif !</a:t>
          </a:r>
          <a:endParaRPr lang="en-US" sz="2100" kern="1200"/>
        </a:p>
      </dsp:txBody>
      <dsp:txXfrm rot="-5400000">
        <a:off x="3094801" y="1112743"/>
        <a:ext cx="5465384" cy="674385"/>
      </dsp:txXfrm>
    </dsp:sp>
    <dsp:sp modelId="{16F74512-2EE0-A74D-92AA-CE7485F0DC38}">
      <dsp:nvSpPr>
        <dsp:cNvPr id="0" name=""/>
        <dsp:cNvSpPr/>
      </dsp:nvSpPr>
      <dsp:spPr>
        <a:xfrm>
          <a:off x="0" y="982841"/>
          <a:ext cx="3094800" cy="93418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fr-FR" sz="1500" kern="1200"/>
            <a:t>Cultivation en montagne désirable et facile (pas d’irrigation)</a:t>
          </a:r>
          <a:endParaRPr lang="en-US" sz="1500" kern="1200"/>
        </a:p>
      </dsp:txBody>
      <dsp:txXfrm>
        <a:off x="45603" y="1028444"/>
        <a:ext cx="3003594" cy="842983"/>
      </dsp:txXfrm>
    </dsp:sp>
    <dsp:sp modelId="{3C191AB4-0E8B-0748-8975-2B3CD112C91D}">
      <dsp:nvSpPr>
        <dsp:cNvPr id="0" name=""/>
        <dsp:cNvSpPr/>
      </dsp:nvSpPr>
      <dsp:spPr>
        <a:xfrm>
          <a:off x="0" y="1963741"/>
          <a:ext cx="3094800" cy="93418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fr-FR" sz="1500" kern="1200" dirty="0"/>
            <a:t>Période de récolte de plus en plus précoce</a:t>
          </a:r>
          <a:endParaRPr lang="en-US" sz="1500" kern="1200" dirty="0"/>
        </a:p>
      </dsp:txBody>
      <dsp:txXfrm>
        <a:off x="45603" y="2009344"/>
        <a:ext cx="3003594" cy="842983"/>
      </dsp:txXfrm>
    </dsp:sp>
    <dsp:sp modelId="{A085EA6E-ABD0-8540-992D-866D9AE832F9}">
      <dsp:nvSpPr>
        <dsp:cNvPr id="0" name=""/>
        <dsp:cNvSpPr/>
      </dsp:nvSpPr>
      <dsp:spPr>
        <a:xfrm>
          <a:off x="0" y="2944640"/>
          <a:ext cx="3094800" cy="93418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en-US" sz="1500" kern="1200" dirty="0" smtClean="0"/>
            <a:t>450 h &lt;7.3 C necessaire</a:t>
          </a:r>
          <a:endParaRPr lang="en-US" sz="1500" kern="1200" dirty="0"/>
        </a:p>
      </dsp:txBody>
      <dsp:txXfrm>
        <a:off x="45603" y="2990243"/>
        <a:ext cx="3003594" cy="84298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0.24654</cdr:x>
      <cdr:y>0.16368</cdr:y>
    </cdr:from>
    <cdr:to>
      <cdr:x>0.76971</cdr:x>
      <cdr:y>0.21611</cdr:y>
    </cdr:to>
    <cdr:sp macro="" textlink="">
      <cdr:nvSpPr>
        <cdr:cNvPr id="2" name="TextBox 1"/>
        <cdr:cNvSpPr txBox="1"/>
      </cdr:nvSpPr>
      <cdr:spPr>
        <a:xfrm xmlns:a="http://schemas.openxmlformats.org/drawingml/2006/main">
          <a:off x="2042593" y="741548"/>
          <a:ext cx="4334494" cy="2375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1100" dirty="0" smtClean="0"/>
            <a:t>En tonnes par an</a:t>
          </a:r>
          <a:endParaRPr lang="fr-FR"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22BCBB-743D-C84F-B75C-EAF96713C0DD}" type="datetimeFigureOut">
              <a:rPr lang="fr-FR" smtClean="0"/>
              <a:t>24/09/2022</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BDCA71-4303-474A-A51C-DD368A19CFEB}" type="slidenum">
              <a:rPr lang="fr-FR" smtClean="0"/>
              <a:t>‹#›</a:t>
            </a:fld>
            <a:endParaRPr lang="fr-FR"/>
          </a:p>
        </p:txBody>
      </p:sp>
    </p:spTree>
    <p:extLst>
      <p:ext uri="{BB962C8B-B14F-4D97-AF65-F5344CB8AC3E}">
        <p14:creationId xmlns:p14="http://schemas.microsoft.com/office/powerpoint/2010/main" val="351217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8DBDCA71-4303-474A-A51C-DD368A19CFEB}" type="slidenum">
              <a:rPr lang="fr-FR" smtClean="0"/>
              <a:t>7</a:t>
            </a:fld>
            <a:endParaRPr lang="fr-FR"/>
          </a:p>
        </p:txBody>
      </p:sp>
    </p:spTree>
    <p:extLst>
      <p:ext uri="{BB962C8B-B14F-4D97-AF65-F5344CB8AC3E}">
        <p14:creationId xmlns:p14="http://schemas.microsoft.com/office/powerpoint/2010/main" val="1993231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also</a:t>
            </a:r>
            <a:r>
              <a:rPr lang="en-US" baseline="0" dirty="0" smtClean="0"/>
              <a:t> losses and some inputs</a:t>
            </a:r>
          </a:p>
          <a:p>
            <a:r>
              <a:rPr lang="en-US" baseline="0" dirty="0" smtClean="0"/>
              <a:t>Key message: a forest is a rel. closed entity: almost all the production remains on site</a:t>
            </a:r>
          </a:p>
          <a:p>
            <a:endParaRPr lang="en-US" dirty="0"/>
          </a:p>
        </p:txBody>
      </p:sp>
      <p:sp>
        <p:nvSpPr>
          <p:cNvPr id="4" name="Slide Number Placeholder 3"/>
          <p:cNvSpPr>
            <a:spLocks noGrp="1"/>
          </p:cNvSpPr>
          <p:nvPr>
            <p:ph type="sldNum" sz="quarter" idx="10"/>
          </p:nvPr>
        </p:nvSpPr>
        <p:spPr/>
        <p:txBody>
          <a:bodyPr/>
          <a:lstStyle/>
          <a:p>
            <a:fld id="{66593A34-E920-9F49-8AB2-79A682A4C10B}" type="slidenum">
              <a:rPr lang="en-US" smtClean="0"/>
              <a:t>15</a:t>
            </a:fld>
            <a:endParaRPr lang="en-US"/>
          </a:p>
        </p:txBody>
      </p:sp>
    </p:spTree>
    <p:extLst>
      <p:ext uri="{BB962C8B-B14F-4D97-AF65-F5344CB8AC3E}">
        <p14:creationId xmlns:p14="http://schemas.microsoft.com/office/powerpoint/2010/main" val="8087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97067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863e72acc1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863e72acc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1051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863e72acc1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863e72acc1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9968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863e72acc1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863e72acc1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306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191154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9/24/22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9/24/22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9/24/22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66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LVHe1gfbUAw" TargetMode="External"/><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tiff"/><Relationship Id="rId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WttRfhRHsLo&amp;t=78s" TargetMode="External"/><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nyVuLnayUGY" TargetMode="Externa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tiff"/><Relationship Id="rId4" Type="http://schemas.openxmlformats.org/officeDocument/2006/relationships/image" Target="../media/image39.jpeg"/><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hyperlink" Target="http://www.lejardinuniek.com/" TargetMode="External"/><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WCvzct7tHCw"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WCvzct7tHCw" TargetMode="External"/><Relationship Id="rId3" Type="http://schemas.openxmlformats.org/officeDocument/2006/relationships/image" Target="../media/image58.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0.tiff"/><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9.tiff"/></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62.tiff"/><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WCvzct7tHCw" TargetMode="External"/><Relationship Id="rId3" Type="http://schemas.openxmlformats.org/officeDocument/2006/relationships/chart" Target="../charts/char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hyperlink" Target="https://www.pbs.org/newshour/show/as-high-temperatures-hurt-sicilys-food-production-rising-sea-levels-threaten-housing"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lejardinuniek.com/la-for%C3%AAt-comestible"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agroforesterie.fr/agroforesterie-definition/" TargetMode="External"/><Relationship Id="rId3" Type="http://schemas.openxmlformats.org/officeDocument/2006/relationships/hyperlink" Target="https://www.lexpress.fr/actualite/sciences/on-court-vers-la-catastrophe-la-corse-face-a-la-secheresse-du-siecle_2178146.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tiff"/><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hyperlink" Target="https://www.lejardinuniek.com/recherche" TargetMode="External"/><Relationship Id="rId4" Type="http://schemas.openxmlformats.org/officeDocument/2006/relationships/hyperlink" Target="https://doi.org/10.4267/2042/14846" TargetMode="External"/><Relationship Id="rId1" Type="http://schemas.openxmlformats.org/officeDocument/2006/relationships/slideLayout" Target="../slideLayouts/slideLayout2.xml"/><Relationship Id="rId2" Type="http://schemas.openxmlformats.org/officeDocument/2006/relationships/hyperlink" Target="https://www.eea.europa.eu/data-and-maps/figures/projected-change-in-water-availabilit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tiff"/><Relationship Id="rId5" Type="http://schemas.openxmlformats.org/officeDocument/2006/relationships/image" Target="../media/image17.tiff"/><Relationship Id="rId6"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923" r="2265" b="2107"/>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ctrTitle"/>
          </p:nvPr>
        </p:nvSpPr>
        <p:spPr>
          <a:xfrm>
            <a:off x="668867" y="1678666"/>
            <a:ext cx="4088190" cy="2369093"/>
          </a:xfrm>
        </p:spPr>
        <p:txBody>
          <a:bodyPr>
            <a:normAutofit/>
          </a:bodyPr>
          <a:lstStyle/>
          <a:p>
            <a:pPr>
              <a:lnSpc>
                <a:spcPct val="90000"/>
              </a:lnSpc>
            </a:pPr>
            <a:r>
              <a:rPr lang="en-GB" sz="4100"/>
              <a:t>Agroforesterie &amp; changement climatique en Corse</a:t>
            </a:r>
          </a:p>
        </p:txBody>
      </p:sp>
      <p:sp>
        <p:nvSpPr>
          <p:cNvPr id="3" name="Subtitle 2"/>
          <p:cNvSpPr>
            <a:spLocks noGrp="1"/>
          </p:cNvSpPr>
          <p:nvPr>
            <p:ph type="subTitle" idx="1"/>
          </p:nvPr>
        </p:nvSpPr>
        <p:spPr>
          <a:xfrm>
            <a:off x="677335" y="4050831"/>
            <a:ext cx="4079721" cy="1096901"/>
          </a:xfrm>
        </p:spPr>
        <p:txBody>
          <a:bodyPr>
            <a:normAutofit/>
          </a:bodyPr>
          <a:lstStyle/>
          <a:p>
            <a:r>
              <a:rPr lang="en-GB" sz="1600"/>
              <a:t>Par Niek Pepels</a:t>
            </a:r>
          </a:p>
        </p:txBody>
      </p:sp>
      <p:cxnSp>
        <p:nvCxnSpPr>
          <p:cNvPr id="9" name="Straight Connector 8">
            <a:extLst>
              <a:ext uri="{FF2B5EF4-FFF2-40B4-BE49-F238E27FC236}">
                <a16:creationId xmlns:a16="http://schemas.microsoft.com/office/drawing/2014/main" xmlns="" id="{A57C1A16-B8AB-4D99-A195-A38F556A648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F8A9B20B-D1DD-4573-B5EC-55802951923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66D61E08-70C3-48D8-BEA0-787111DC30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xmlns="" id="{FC55298F-0AE5-478E-AD2B-03C2614C58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xmlns="" id="{C180E4EA-0B63-4779-A895-7E90E71088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xmlns="" id="{CEE01D9D-3DE8-4EED-B0D3-8F3C79CC76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xmlns="" id="{89AF5CE9-607F-43F4-8983-DCD6DA4051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xmlns="" id="{6EEA2DBD-9E1E-4521-8C01-F32AD18A89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xmlns="" id="{15BBD2C1-BA9B-46A9-A27A-33498B1692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p:cNvSpPr txBox="1"/>
          <p:nvPr/>
        </p:nvSpPr>
        <p:spPr>
          <a:xfrm>
            <a:off x="5355913" y="5500913"/>
            <a:ext cx="1843176" cy="1323439"/>
          </a:xfrm>
          <a:prstGeom prst="rect">
            <a:avLst/>
          </a:prstGeom>
          <a:noFill/>
        </p:spPr>
        <p:txBody>
          <a:bodyPr wrap="square" rtlCol="0">
            <a:spAutoFit/>
          </a:bodyPr>
          <a:lstStyle/>
          <a:p>
            <a:r>
              <a:rPr lang="fr-FR" sz="2000" b="1" dirty="0" smtClean="0">
                <a:solidFill>
                  <a:schemeClr val="bg1"/>
                </a:solidFill>
              </a:rPr>
              <a:t>Châtaignier en floraison </a:t>
            </a:r>
            <a:r>
              <a:rPr lang="fr-FR" sz="2000" b="1" i="1" u="sng" dirty="0" smtClean="0">
                <a:solidFill>
                  <a:schemeClr val="bg1"/>
                </a:solidFill>
              </a:rPr>
              <a:t>mi septembre </a:t>
            </a:r>
            <a:r>
              <a:rPr lang="fr-FR" sz="2000" b="1" dirty="0" smtClean="0">
                <a:solidFill>
                  <a:schemeClr val="bg1"/>
                </a:solidFill>
              </a:rPr>
              <a:t>2022 !</a:t>
            </a:r>
            <a:endParaRPr lang="fr-FR" sz="2000" b="1" dirty="0">
              <a:solidFill>
                <a:schemeClr val="bg1"/>
              </a:solidFill>
            </a:endParaRPr>
          </a:p>
        </p:txBody>
      </p:sp>
      <p:sp>
        <p:nvSpPr>
          <p:cNvPr id="6" name="AutoShape 2" descr="résentation - I Chjassi Muntagnoli"/>
          <p:cNvSpPr>
            <a:spLocks noChangeAspect="1" noChangeArrowheads="1"/>
          </p:cNvSpPr>
          <p:nvPr/>
        </p:nvSpPr>
        <p:spPr bwMode="auto">
          <a:xfrm>
            <a:off x="0" y="0"/>
            <a:ext cx="3648075" cy="1047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Picture 6"/>
          <p:cNvPicPr>
            <a:picLocks noChangeAspect="1"/>
          </p:cNvPicPr>
          <p:nvPr/>
        </p:nvPicPr>
        <p:blipFill>
          <a:blip r:embed="rId3"/>
          <a:stretch>
            <a:fillRect/>
          </a:stretch>
        </p:blipFill>
        <p:spPr>
          <a:xfrm>
            <a:off x="71459" y="5804889"/>
            <a:ext cx="3576616" cy="1019463"/>
          </a:xfrm>
          <a:prstGeom prst="rect">
            <a:avLst/>
          </a:prstGeom>
        </p:spPr>
      </p:pic>
      <p:pic>
        <p:nvPicPr>
          <p:cNvPr id="8" name="Picture 7"/>
          <p:cNvPicPr>
            <a:picLocks noChangeAspect="1"/>
          </p:cNvPicPr>
          <p:nvPr/>
        </p:nvPicPr>
        <p:blipFill>
          <a:blip r:embed="rId4"/>
          <a:stretch>
            <a:fillRect/>
          </a:stretch>
        </p:blipFill>
        <p:spPr>
          <a:xfrm>
            <a:off x="0" y="-22070"/>
            <a:ext cx="1433739" cy="1433739"/>
          </a:xfrm>
          <a:prstGeom prst="rect">
            <a:avLst/>
          </a:prstGeom>
        </p:spPr>
      </p:pic>
    </p:spTree>
    <p:extLst>
      <p:ext uri="{BB962C8B-B14F-4D97-AF65-F5344CB8AC3E}">
        <p14:creationId xmlns:p14="http://schemas.microsoft.com/office/powerpoint/2010/main" val="2437470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433" r="-2"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677333" y="609600"/>
            <a:ext cx="3851123" cy="1320800"/>
          </a:xfrm>
        </p:spPr>
        <p:txBody>
          <a:bodyPr>
            <a:normAutofit/>
          </a:bodyPr>
          <a:lstStyle/>
          <a:p>
            <a:pPr>
              <a:lnSpc>
                <a:spcPct val="90000"/>
              </a:lnSpc>
            </a:pPr>
            <a:r>
              <a:rPr lang="fr-FR" sz="2000" dirty="0"/>
              <a:t>Comprendre le fonctionnement des systèmes agroforestiers a travers de la civilisation de la châtaigne </a:t>
            </a:r>
          </a:p>
        </p:txBody>
      </p:sp>
      <p:sp>
        <p:nvSpPr>
          <p:cNvPr id="3" name="Content Placeholder 2"/>
          <p:cNvSpPr>
            <a:spLocks noGrp="1"/>
          </p:cNvSpPr>
          <p:nvPr>
            <p:ph idx="1"/>
          </p:nvPr>
        </p:nvSpPr>
        <p:spPr>
          <a:xfrm>
            <a:off x="677334" y="2160589"/>
            <a:ext cx="3851122" cy="3880773"/>
          </a:xfrm>
        </p:spPr>
        <p:txBody>
          <a:bodyPr>
            <a:normAutofit/>
          </a:bodyPr>
          <a:lstStyle/>
          <a:p>
            <a:r>
              <a:rPr lang="fr-FR" dirty="0"/>
              <a:t>Nous allons voir les avantages et inconvénients des systèmes agroforestiers</a:t>
            </a:r>
          </a:p>
          <a:p>
            <a:r>
              <a:rPr lang="fr-FR" dirty="0"/>
              <a:t>L’</a:t>
            </a:r>
            <a:r>
              <a:rPr lang="fr-FR" dirty="0" err="1"/>
              <a:t>interconnectivité</a:t>
            </a:r>
            <a:r>
              <a:rPr lang="fr-FR" dirty="0"/>
              <a:t> entre les éléments écologiques, sociaux et économiques</a:t>
            </a:r>
          </a:p>
          <a:p>
            <a:r>
              <a:rPr lang="fr-FR" dirty="0"/>
              <a:t>Appliquer ces lésons aux autres systèmes agroforestiers corses</a:t>
            </a:r>
            <a:r>
              <a:rPr lang="sk-SK" dirty="0"/>
              <a:t> </a:t>
            </a:r>
            <a:endParaRPr lang="fr-FR" dirty="0"/>
          </a:p>
        </p:txBody>
      </p:sp>
      <p:cxnSp>
        <p:nvCxnSpPr>
          <p:cNvPr id="9" name="Straight Connector 8">
            <a:extLst>
              <a:ext uri="{FF2B5EF4-FFF2-40B4-BE49-F238E27FC236}">
                <a16:creationId xmlns:a16="http://schemas.microsoft.com/office/drawing/2014/main" xmlns=""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xmlns=""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xmlns=""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xmlns=""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xmlns=""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xmlns=""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xmlns=""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719763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86C16C40-7C29-4ACC-B851-7E08E459B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CDD733AE-DD5E-4C77-8BCD-72BF12A06BB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xmlns="" id="{51DE90A4-932E-4370-BA07-30F43254C01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xmlns="" id="{6A19CA4A-B208-452A-8BE4-BC6940D33D4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xmlns="" id="{B74F8D3E-E618-4DE3-A0CC-B4904BB5D5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xmlns="" id="{299DA406-C54B-4E31-867D-FAF8DCE704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xmlns="" id="{A1E16883-5140-47C4-A9AD-AD6598AC3E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xmlns="" id="{4CD848DC-8A2A-4093-9BDD-7AF4B6A278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xmlns="" id="{34635A4D-E9CE-4B78-912A-479EA4512B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xmlns="" id="{D663A5EE-5581-44F3-8F98-688755F63E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B1E84E6A-F5AE-4F4D-98F2-82FE4FCC26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xmlns="" id="{DDE7DDC9-17D4-4686-833D-48F8733B49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677334" y="609600"/>
            <a:ext cx="8596668" cy="1320800"/>
          </a:xfrm>
        </p:spPr>
        <p:txBody>
          <a:bodyPr>
            <a:normAutofit/>
          </a:bodyPr>
          <a:lstStyle/>
          <a:p>
            <a:r>
              <a:rPr lang="fr-FR" dirty="0"/>
              <a:t>Passé : la civilisation de la châtaigne</a:t>
            </a:r>
          </a:p>
        </p:txBody>
      </p:sp>
      <p:sp>
        <p:nvSpPr>
          <p:cNvPr id="3" name="Content Placeholder 2"/>
          <p:cNvSpPr>
            <a:spLocks noGrp="1"/>
          </p:cNvSpPr>
          <p:nvPr>
            <p:ph idx="1"/>
          </p:nvPr>
        </p:nvSpPr>
        <p:spPr>
          <a:xfrm>
            <a:off x="677334" y="2160589"/>
            <a:ext cx="6976866" cy="3880773"/>
          </a:xfrm>
        </p:spPr>
        <p:txBody>
          <a:bodyPr>
            <a:normAutofit fontScale="92500" lnSpcReduction="20000"/>
          </a:bodyPr>
          <a:lstStyle/>
          <a:p>
            <a:pPr fontAlgn="base"/>
            <a:r>
              <a:rPr lang="fr-FR" dirty="0" smtClean="0"/>
              <a:t>Depuis les années 1500, plantation obligatoire de châtaigniers en Corse (Michon, 2011)</a:t>
            </a:r>
          </a:p>
          <a:p>
            <a:pPr fontAlgn="base"/>
            <a:r>
              <a:rPr lang="fr-FR" dirty="0" smtClean="0"/>
              <a:t>Au début : </a:t>
            </a:r>
            <a:r>
              <a:rPr lang="fr-FR" dirty="0" err="1" smtClean="0"/>
              <a:t>resistance</a:t>
            </a:r>
            <a:r>
              <a:rPr lang="fr-FR" dirty="0" smtClean="0"/>
              <a:t>. Ensuite quand les </a:t>
            </a:r>
            <a:r>
              <a:rPr lang="fr-FR" dirty="0" err="1" smtClean="0"/>
              <a:t>francais</a:t>
            </a:r>
            <a:r>
              <a:rPr lang="fr-FR" dirty="0" smtClean="0"/>
              <a:t> colonisaient la Corse, les corses </a:t>
            </a:r>
            <a:r>
              <a:rPr lang="fr-FR" dirty="0" err="1" smtClean="0"/>
              <a:t>integraient</a:t>
            </a:r>
            <a:r>
              <a:rPr lang="fr-FR" dirty="0" smtClean="0"/>
              <a:t> le châtaignier dans la culture et il est devenu le symbole de la résistance</a:t>
            </a:r>
          </a:p>
          <a:p>
            <a:pPr fontAlgn="base"/>
            <a:r>
              <a:rPr lang="fr-FR" dirty="0" smtClean="0"/>
              <a:t>A son apogée, environ </a:t>
            </a:r>
            <a:r>
              <a:rPr lang="fr-FR" b="1" dirty="0" smtClean="0"/>
              <a:t>35 000 ha de châtaigneraies </a:t>
            </a:r>
            <a:r>
              <a:rPr lang="fr-FR" dirty="0" smtClean="0"/>
              <a:t>exploitées en Corse (DRAAF, 2017) (vs &lt;2000 maintenant !)</a:t>
            </a:r>
          </a:p>
          <a:p>
            <a:pPr fontAlgn="base"/>
            <a:r>
              <a:rPr lang="fr-FR" dirty="0" smtClean="0"/>
              <a:t>Les habitants consommaient </a:t>
            </a:r>
            <a:r>
              <a:rPr lang="fr-FR" b="1" dirty="0" smtClean="0"/>
              <a:t>500 à 600 grammes de pain aux châtaignes </a:t>
            </a:r>
            <a:r>
              <a:rPr lang="fr-FR" dirty="0" smtClean="0"/>
              <a:t>par jour, soit jusqu'à </a:t>
            </a:r>
            <a:r>
              <a:rPr lang="fr-FR" b="1" dirty="0" smtClean="0"/>
              <a:t>1500 calories </a:t>
            </a:r>
            <a:r>
              <a:rPr lang="fr-FR" dirty="0" smtClean="0"/>
              <a:t>(Institut National de l’Origine et de la Qualité, 2008)</a:t>
            </a:r>
          </a:p>
          <a:p>
            <a:r>
              <a:rPr lang="fr-FR" dirty="0" smtClean="0"/>
              <a:t>Des densités de population jusqu'à </a:t>
            </a:r>
            <a:r>
              <a:rPr lang="fr-FR" b="1" dirty="0" smtClean="0"/>
              <a:t>140 </a:t>
            </a:r>
            <a:r>
              <a:rPr lang="fr-FR" b="1" dirty="0" err="1" smtClean="0"/>
              <a:t>hab</a:t>
            </a:r>
            <a:r>
              <a:rPr lang="fr-FR" b="1" dirty="0" smtClean="0"/>
              <a:t>/km² </a:t>
            </a:r>
            <a:r>
              <a:rPr lang="fr-FR" dirty="0" smtClean="0"/>
              <a:t>(contre une moyenne de 122 </a:t>
            </a:r>
            <a:r>
              <a:rPr lang="fr-FR" dirty="0" err="1" smtClean="0"/>
              <a:t>hab</a:t>
            </a:r>
            <a:r>
              <a:rPr lang="fr-FR" dirty="0" smtClean="0"/>
              <a:t>/km² en France entière (Michon, 2011; </a:t>
            </a:r>
            <a:r>
              <a:rPr lang="fr-FR" dirty="0" err="1" smtClean="0"/>
              <a:t>Statista</a:t>
            </a:r>
            <a:r>
              <a:rPr lang="fr-FR" dirty="0" smtClean="0"/>
              <a:t>, 2017)</a:t>
            </a:r>
          </a:p>
          <a:p>
            <a:r>
              <a:rPr lang="fr-FR" dirty="0" smtClean="0"/>
              <a:t>Une autonomie alimentaire</a:t>
            </a:r>
            <a:endParaRPr lang="fr-FR" dirty="0"/>
          </a:p>
        </p:txBody>
      </p:sp>
      <p:sp>
        <p:nvSpPr>
          <p:cNvPr id="4" name="Rectangle 3"/>
          <p:cNvSpPr/>
          <p:nvPr/>
        </p:nvSpPr>
        <p:spPr>
          <a:xfrm>
            <a:off x="5969202" y="3244334"/>
            <a:ext cx="253596" cy="369332"/>
          </a:xfrm>
          <a:prstGeom prst="rect">
            <a:avLst/>
          </a:prstGeom>
        </p:spPr>
        <p:txBody>
          <a:bodyPr wrap="none">
            <a:spAutoFit/>
          </a:bodyPr>
          <a:lstStyle/>
          <a:p>
            <a:pPr>
              <a:spcAft>
                <a:spcPts val="600"/>
              </a:spcAft>
            </a:pPr>
            <a:r>
              <a:rPr lang="sk-SK" dirty="0"/>
              <a:t> </a:t>
            </a:r>
            <a:endParaRPr lang="fr-FR" dirty="0"/>
          </a:p>
        </p:txBody>
      </p:sp>
      <p:pic>
        <p:nvPicPr>
          <p:cNvPr id="5" name="Picture 4"/>
          <p:cNvPicPr>
            <a:picLocks noChangeAspect="1"/>
          </p:cNvPicPr>
          <p:nvPr/>
        </p:nvPicPr>
        <p:blipFill>
          <a:blip r:embed="rId2"/>
          <a:stretch>
            <a:fillRect/>
          </a:stretch>
        </p:blipFill>
        <p:spPr>
          <a:xfrm>
            <a:off x="8331534" y="1524176"/>
            <a:ext cx="3885303" cy="5342291"/>
          </a:xfrm>
          <a:prstGeom prst="rect">
            <a:avLst/>
          </a:prstGeom>
        </p:spPr>
      </p:pic>
    </p:spTree>
    <p:extLst>
      <p:ext uri="{BB962C8B-B14F-4D97-AF65-F5344CB8AC3E}">
        <p14:creationId xmlns:p14="http://schemas.microsoft.com/office/powerpoint/2010/main" val="31805671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https://lh4.googleusercontent.com/7Ixj4kCg8L57XcS8Nk4f5C-t76JvFojQ60AFAnugOOqgpJteH1Fp7EzPky5gBTPVKuVsG-QXZGYrAk2M0KyO23SDCMYkEO6TNoE1n0NyW4gX7LB7nTdHRjkVsRVbDRko8IWORpAUqaY"/>
          <p:cNvPicPr>
            <a:picLocks noChangeAspect="1" noChangeArrowheads="1"/>
          </p:cNvPicPr>
          <p:nvPr/>
        </p:nvPicPr>
        <p:blipFill rotWithShape="1">
          <a:blip r:embed="rId2">
            <a:extLst>
              <a:ext uri="{28A0092B-C50C-407E-A947-70E740481C1C}">
                <a14:useLocalDpi xmlns:a14="http://schemas.microsoft.com/office/drawing/2010/main" val="0"/>
              </a:ext>
            </a:extLst>
          </a:blip>
          <a:srcRect t="8052" r="-2" b="5379"/>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40024" y="0"/>
            <a:ext cx="3851123" cy="1320800"/>
          </a:xfrm>
        </p:spPr>
        <p:txBody>
          <a:bodyPr>
            <a:normAutofit/>
          </a:bodyPr>
          <a:lstStyle/>
          <a:p>
            <a:r>
              <a:rPr lang="fr-FR" dirty="0"/>
              <a:t>L’effondrement</a:t>
            </a:r>
          </a:p>
        </p:txBody>
      </p:sp>
      <p:sp>
        <p:nvSpPr>
          <p:cNvPr id="3" name="Content Placeholder 2"/>
          <p:cNvSpPr>
            <a:spLocks noGrp="1"/>
          </p:cNvSpPr>
          <p:nvPr>
            <p:ph idx="1"/>
          </p:nvPr>
        </p:nvSpPr>
        <p:spPr>
          <a:xfrm>
            <a:off x="405301" y="1236533"/>
            <a:ext cx="4530427" cy="5621467"/>
          </a:xfrm>
        </p:spPr>
        <p:txBody>
          <a:bodyPr>
            <a:noAutofit/>
          </a:bodyPr>
          <a:lstStyle/>
          <a:p>
            <a:pPr>
              <a:lnSpc>
                <a:spcPct val="90000"/>
              </a:lnSpc>
            </a:pPr>
            <a:r>
              <a:rPr lang="fr-FR" dirty="0"/>
              <a:t>Cependant, à partir de 1850, la civilisation a commencé à s'effondrer en raison de plusieurs facteurs </a:t>
            </a:r>
            <a:r>
              <a:rPr lang="fr-FR" dirty="0" smtClean="0"/>
              <a:t>(Pepels, 2020) :</a:t>
            </a:r>
            <a:endParaRPr lang="fr-FR" dirty="0"/>
          </a:p>
          <a:p>
            <a:pPr lvl="1">
              <a:lnSpc>
                <a:spcPct val="90000"/>
              </a:lnSpc>
            </a:pPr>
            <a:r>
              <a:rPr lang="fr-FR" sz="1800" dirty="0"/>
              <a:t>l'immigration vers le </a:t>
            </a:r>
            <a:r>
              <a:rPr lang="fr-FR" sz="1800" dirty="0" smtClean="0"/>
              <a:t>continent</a:t>
            </a:r>
          </a:p>
          <a:p>
            <a:pPr lvl="1">
              <a:lnSpc>
                <a:spcPct val="90000"/>
              </a:lnSpc>
            </a:pPr>
            <a:r>
              <a:rPr lang="fr-FR" sz="1800" dirty="0" smtClean="0"/>
              <a:t>Les guerres mondiales</a:t>
            </a:r>
            <a:endParaRPr lang="fr-FR" sz="1800" dirty="0"/>
          </a:p>
          <a:p>
            <a:pPr lvl="1">
              <a:lnSpc>
                <a:spcPct val="90000"/>
              </a:lnSpc>
            </a:pPr>
            <a:r>
              <a:rPr lang="fr-FR" sz="1800" dirty="0"/>
              <a:t>l'introduction de deux maladies fongiques exotiques</a:t>
            </a:r>
          </a:p>
          <a:p>
            <a:pPr lvl="1">
              <a:lnSpc>
                <a:spcPct val="90000"/>
              </a:lnSpc>
            </a:pPr>
            <a:r>
              <a:rPr lang="fr-FR" sz="1800" dirty="0"/>
              <a:t>l'introduction d'un insecte ravageur exotique </a:t>
            </a:r>
            <a:r>
              <a:rPr lang="fr-FR" sz="1800" dirty="0" smtClean="0"/>
              <a:t>(cynips occidentale)</a:t>
            </a:r>
            <a:endParaRPr lang="fr-FR" sz="1800" dirty="0"/>
          </a:p>
          <a:p>
            <a:pPr>
              <a:lnSpc>
                <a:spcPct val="90000"/>
              </a:lnSpc>
            </a:pPr>
            <a:r>
              <a:rPr lang="fr-FR" dirty="0"/>
              <a:t>Surface 1850 : </a:t>
            </a:r>
            <a:r>
              <a:rPr lang="fr-FR" b="1" dirty="0"/>
              <a:t>35 000 ha </a:t>
            </a:r>
            <a:r>
              <a:rPr lang="fr-FR" dirty="0"/>
              <a:t>(DRAAF, 2017)</a:t>
            </a:r>
          </a:p>
          <a:p>
            <a:pPr>
              <a:lnSpc>
                <a:spcPct val="90000"/>
              </a:lnSpc>
            </a:pPr>
            <a:r>
              <a:rPr lang="fr-FR" dirty="0"/>
              <a:t>Surface 2018 : </a:t>
            </a:r>
            <a:r>
              <a:rPr lang="fr-FR" b="1" dirty="0"/>
              <a:t>1 350 ha</a:t>
            </a:r>
            <a:r>
              <a:rPr lang="fr-FR" dirty="0"/>
              <a:t> (DRAAF, 2019)</a:t>
            </a:r>
          </a:p>
          <a:p>
            <a:pPr>
              <a:lnSpc>
                <a:spcPct val="90000"/>
              </a:lnSpc>
            </a:pPr>
            <a:r>
              <a:rPr lang="fr-FR" dirty="0"/>
              <a:t>La production en </a:t>
            </a:r>
            <a:r>
              <a:rPr lang="fr-FR" dirty="0" smtClean="0"/>
              <a:t>2018 n’</a:t>
            </a:r>
            <a:r>
              <a:rPr lang="fr-FR" dirty="0" smtClean="0"/>
              <a:t>é</a:t>
            </a:r>
            <a:r>
              <a:rPr lang="fr-FR" dirty="0" smtClean="0"/>
              <a:t>tait que </a:t>
            </a:r>
            <a:r>
              <a:rPr lang="fr-FR" dirty="0"/>
              <a:t>de 107 tonnes de châtaignes contre 95 000 tonnes les bonnes années, soit </a:t>
            </a:r>
            <a:r>
              <a:rPr lang="fr-FR" b="1" dirty="0"/>
              <a:t>0,11% de l'ancienne production.</a:t>
            </a:r>
            <a:r>
              <a:rPr lang="fr-FR" dirty="0"/>
              <a:t>.. (</a:t>
            </a:r>
            <a:r>
              <a:rPr lang="fr-FR" dirty="0" smtClean="0"/>
              <a:t>DRAAF, </a:t>
            </a:r>
            <a:r>
              <a:rPr lang="fr-FR" dirty="0"/>
              <a:t>2019 ; Smith, 2013)</a:t>
            </a:r>
          </a:p>
          <a:p>
            <a:pPr lvl="1">
              <a:lnSpc>
                <a:spcPct val="90000"/>
              </a:lnSpc>
            </a:pPr>
            <a:endParaRPr lang="fr-FR" sz="1800" dirty="0"/>
          </a:p>
          <a:p>
            <a:pPr lvl="1">
              <a:lnSpc>
                <a:spcPct val="90000"/>
              </a:lnSpc>
            </a:pPr>
            <a:endParaRPr lang="fr-FR" sz="1800" dirty="0"/>
          </a:p>
          <a:p>
            <a:pPr lvl="1">
              <a:lnSpc>
                <a:spcPct val="90000"/>
              </a:lnSpc>
            </a:pPr>
            <a:endParaRPr lang="fr-FR" sz="1800" dirty="0"/>
          </a:p>
          <a:p>
            <a:pPr lvl="1">
              <a:lnSpc>
                <a:spcPct val="90000"/>
              </a:lnSpc>
            </a:pPr>
            <a:endParaRPr lang="fr-FR" sz="1800" dirty="0"/>
          </a:p>
          <a:p>
            <a:pPr lvl="1">
              <a:lnSpc>
                <a:spcPct val="90000"/>
              </a:lnSpc>
            </a:pPr>
            <a:endParaRPr lang="fr-FR" sz="1800" dirty="0"/>
          </a:p>
        </p:txBody>
      </p:sp>
      <p:cxnSp>
        <p:nvCxnSpPr>
          <p:cNvPr id="13" name="Straight Connector 12">
            <a:extLst>
              <a:ext uri="{FF2B5EF4-FFF2-40B4-BE49-F238E27FC236}">
                <a16:creationId xmlns:a16="http://schemas.microsoft.com/office/drawing/2014/main" xmlns=""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xmlns=""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xmlns=""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xmlns=""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4">
            <a:extLst>
              <a:ext uri="{FF2B5EF4-FFF2-40B4-BE49-F238E27FC236}">
                <a16:creationId xmlns:a16="http://schemas.microsoft.com/office/drawing/2014/main" xmlns=""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xmlns=""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a:extLst>
              <a:ext uri="{FF2B5EF4-FFF2-40B4-BE49-F238E27FC236}">
                <a16:creationId xmlns:a16="http://schemas.microsoft.com/office/drawing/2014/main" xmlns=""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xmlns=""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9">
            <a:extLst>
              <a:ext uri="{FF2B5EF4-FFF2-40B4-BE49-F238E27FC236}">
                <a16:creationId xmlns:a16="http://schemas.microsoft.com/office/drawing/2014/main" xmlns=""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p:cNvSpPr/>
          <p:nvPr/>
        </p:nvSpPr>
        <p:spPr>
          <a:xfrm>
            <a:off x="5969202" y="3244334"/>
            <a:ext cx="253596" cy="369332"/>
          </a:xfrm>
          <a:prstGeom prst="rect">
            <a:avLst/>
          </a:prstGeom>
        </p:spPr>
        <p:txBody>
          <a:bodyPr wrap="none">
            <a:spAutoFit/>
          </a:bodyPr>
          <a:lstStyle/>
          <a:p>
            <a:pPr>
              <a:spcAft>
                <a:spcPts val="600"/>
              </a:spcAft>
            </a:pPr>
            <a:r>
              <a:rPr lang="sk-SK" dirty="0"/>
              <a:t> </a:t>
            </a:r>
            <a:endParaRPr lang="fr-FR" dirty="0"/>
          </a:p>
        </p:txBody>
      </p:sp>
      <p:sp>
        <p:nvSpPr>
          <p:cNvPr id="5" name="Rectangle 4"/>
          <p:cNvSpPr/>
          <p:nvPr/>
        </p:nvSpPr>
        <p:spPr>
          <a:xfrm>
            <a:off x="5969202" y="3244334"/>
            <a:ext cx="322524" cy="369332"/>
          </a:xfrm>
          <a:prstGeom prst="rect">
            <a:avLst/>
          </a:prstGeom>
        </p:spPr>
        <p:txBody>
          <a:bodyPr wrap="none">
            <a:spAutoFit/>
          </a:bodyPr>
          <a:lstStyle/>
          <a:p>
            <a:pPr>
              <a:spcAft>
                <a:spcPts val="600"/>
              </a:spcAft>
            </a:pPr>
            <a:r>
              <a:rPr lang="fr-FR" dirty="0"/>
              <a:t> </a:t>
            </a:r>
            <a:r>
              <a:rPr lang="sk-SK" dirty="0"/>
              <a:t> </a:t>
            </a:r>
            <a:endParaRPr lang="fr-FR" dirty="0"/>
          </a:p>
        </p:txBody>
      </p:sp>
      <p:sp>
        <p:nvSpPr>
          <p:cNvPr id="6" name="Rectangle 5"/>
          <p:cNvSpPr/>
          <p:nvPr/>
        </p:nvSpPr>
        <p:spPr>
          <a:xfrm>
            <a:off x="5969202" y="3244334"/>
            <a:ext cx="253596" cy="369332"/>
          </a:xfrm>
          <a:prstGeom prst="rect">
            <a:avLst/>
          </a:prstGeom>
        </p:spPr>
        <p:txBody>
          <a:bodyPr wrap="none">
            <a:spAutoFit/>
          </a:bodyPr>
          <a:lstStyle/>
          <a:p>
            <a:pPr>
              <a:spcAft>
                <a:spcPts val="600"/>
              </a:spcAft>
            </a:pPr>
            <a:r>
              <a:rPr lang="sk-SK" dirty="0"/>
              <a:t> </a:t>
            </a:r>
            <a:endParaRPr lang="fr-FR" dirty="0"/>
          </a:p>
        </p:txBody>
      </p:sp>
      <p:sp>
        <p:nvSpPr>
          <p:cNvPr id="7" name="Rectangle 6"/>
          <p:cNvSpPr/>
          <p:nvPr/>
        </p:nvSpPr>
        <p:spPr>
          <a:xfrm>
            <a:off x="5969202" y="3244334"/>
            <a:ext cx="253596" cy="369332"/>
          </a:xfrm>
          <a:prstGeom prst="rect">
            <a:avLst/>
          </a:prstGeom>
        </p:spPr>
        <p:txBody>
          <a:bodyPr wrap="none">
            <a:spAutoFit/>
          </a:bodyPr>
          <a:lstStyle/>
          <a:p>
            <a:pPr>
              <a:spcAft>
                <a:spcPts val="600"/>
              </a:spcAft>
            </a:pPr>
            <a:r>
              <a:rPr lang="sk-SK" dirty="0"/>
              <a:t> </a:t>
            </a:r>
            <a:endParaRPr lang="fr-FR" dirty="0"/>
          </a:p>
        </p:txBody>
      </p:sp>
    </p:spTree>
    <p:extLst>
      <p:ext uri="{BB962C8B-B14F-4D97-AF65-F5344CB8AC3E}">
        <p14:creationId xmlns:p14="http://schemas.microsoft.com/office/powerpoint/2010/main" val="2395787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379" y="404884"/>
            <a:ext cx="6132503" cy="1320800"/>
          </a:xfrm>
        </p:spPr>
        <p:txBody>
          <a:bodyPr>
            <a:normAutofit fontScale="90000"/>
          </a:bodyPr>
          <a:lstStyle/>
          <a:p>
            <a:r>
              <a:rPr lang="fr-FR" dirty="0" smtClean="0"/>
              <a:t>Avantage #1 de l’agroforesterie </a:t>
            </a:r>
            <a:r>
              <a:rPr lang="fr-FR" dirty="0"/>
              <a:t>: une utilisation efficace des nutriments</a:t>
            </a: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b="21868"/>
          <a:stretch/>
        </p:blipFill>
        <p:spPr>
          <a:xfrm>
            <a:off x="6755797" y="3968755"/>
            <a:ext cx="5414962" cy="2889245"/>
          </a:xfrm>
        </p:spPr>
      </p:pic>
      <p:sp>
        <p:nvSpPr>
          <p:cNvPr id="10" name="Content Placeholder 2"/>
          <p:cNvSpPr txBox="1">
            <a:spLocks/>
          </p:cNvSpPr>
          <p:nvPr/>
        </p:nvSpPr>
        <p:spPr>
          <a:xfrm>
            <a:off x="-437091" y="1890354"/>
            <a:ext cx="6052079" cy="38807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1"/>
            <a:r>
              <a:rPr lang="fr-FR" sz="1800" dirty="0" smtClean="0"/>
              <a:t>Agriculture industrielle et en particulier les cultures (annuelles) : apport excessif de nutriments (azote, phosphores, potassium)   </a:t>
            </a:r>
          </a:p>
          <a:p>
            <a:pPr lvl="1"/>
            <a:r>
              <a:rPr lang="fr-FR" sz="1800" dirty="0" smtClean="0"/>
              <a:t>Conséquence </a:t>
            </a:r>
            <a:r>
              <a:rPr lang="fr-FR" sz="1800" dirty="0"/>
              <a:t>: eutrophication de l’environnement </a:t>
            </a:r>
            <a:r>
              <a:rPr lang="fr-FR" sz="1800" dirty="0" smtClean="0"/>
              <a:t>(le </a:t>
            </a:r>
            <a:r>
              <a:rPr lang="fr-FR" sz="1800" dirty="0"/>
              <a:t>processus par lequel </a:t>
            </a:r>
            <a:r>
              <a:rPr lang="fr-FR" sz="1800" dirty="0" smtClean="0"/>
              <a:t>des nutriments s'accumulent </a:t>
            </a:r>
            <a:r>
              <a:rPr lang="fr-FR" sz="1800" dirty="0"/>
              <a:t>dans un milieu ou </a:t>
            </a:r>
            <a:r>
              <a:rPr lang="fr-FR" sz="1800" dirty="0" smtClean="0"/>
              <a:t>un habitat) </a:t>
            </a:r>
          </a:p>
          <a:p>
            <a:pPr lvl="1"/>
            <a:r>
              <a:rPr lang="fr-FR" sz="1800" dirty="0" smtClean="0"/>
              <a:t>Réduction de la biodiversité </a:t>
            </a:r>
          </a:p>
          <a:p>
            <a:pPr lvl="1"/>
            <a:r>
              <a:rPr lang="fr-FR" sz="1800" dirty="0" smtClean="0"/>
              <a:t>Pays-Bas </a:t>
            </a:r>
          </a:p>
          <a:p>
            <a:pPr lvl="2"/>
            <a:r>
              <a:rPr lang="fr-FR" sz="1800" dirty="0" smtClean="0"/>
              <a:t>Réduction drastique des émissions </a:t>
            </a:r>
            <a:r>
              <a:rPr lang="fr-FR" sz="1800" dirty="0"/>
              <a:t>imposée au gouvernement par le tribunal</a:t>
            </a:r>
            <a:endParaRPr lang="fr-FR" sz="1800" dirty="0" smtClean="0"/>
          </a:p>
          <a:p>
            <a:pPr lvl="2"/>
            <a:r>
              <a:rPr lang="fr-FR" sz="1800" dirty="0" smtClean="0"/>
              <a:t>Les exploitants pourront être expropriés</a:t>
            </a:r>
          </a:p>
          <a:p>
            <a:pPr lvl="2"/>
            <a:r>
              <a:rPr lang="fr-FR" sz="1800" dirty="0" smtClean="0"/>
              <a:t>Vidéo </a:t>
            </a:r>
            <a:r>
              <a:rPr lang="fr-FR" sz="1800" dirty="0"/>
              <a:t>: </a:t>
            </a:r>
            <a:r>
              <a:rPr lang="fr-FR" sz="1800" dirty="0">
                <a:hlinkClick r:id="rId3"/>
              </a:rPr>
              <a:t>https://</a:t>
            </a:r>
            <a:r>
              <a:rPr lang="fr-FR" sz="1800" dirty="0" smtClean="0">
                <a:hlinkClick r:id="rId3"/>
              </a:rPr>
              <a:t>www.youtube.com/watch?v=LVHe1gfbUAw</a:t>
            </a:r>
            <a:r>
              <a:rPr lang="fr-FR" sz="1800" dirty="0" smtClean="0"/>
              <a:t> </a:t>
            </a:r>
          </a:p>
          <a:p>
            <a:pPr lvl="1"/>
            <a:endParaRPr lang="fr-FR" sz="180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4556" y="28571"/>
            <a:ext cx="5457444" cy="3732475"/>
          </a:xfrm>
          <a:prstGeom prst="rect">
            <a:avLst/>
          </a:prstGeom>
        </p:spPr>
      </p:pic>
    </p:spTree>
    <p:extLst>
      <p:ext uri="{BB962C8B-B14F-4D97-AF65-F5344CB8AC3E}">
        <p14:creationId xmlns:p14="http://schemas.microsoft.com/office/powerpoint/2010/main" val="20293175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A65AC7D1-EAA9-48F5-B509-60A7F50BF7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xmlns="" id="{D6320AF9-619A-4175-865B-5663E1AEF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xmlns="" id="{063B6EC6-D752-4EE7-908B-F8F19E8C7FE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xmlns="" id="{EFECD4E8-AD3E-4228-82A2-9461958EA9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xmlns="" id="{7E018740-5C2B-4A41-AC1A-7E68D1EC19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xmlns="" id="{166F75A4-C475-4941-8EE2-B80A06A2C1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xmlns="" id="{A032553A-72E8-4B0D-8405-FF9771C9AF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xmlns="" id="{765800AC-C3B9-498E-87BC-29FAE4C76B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xmlns="" id="{1F9D6ACB-2FF4-49F9-978A-E0D5327FC6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Shape 26">
            <a:extLst>
              <a:ext uri="{FF2B5EF4-FFF2-40B4-BE49-F238E27FC236}">
                <a16:creationId xmlns:a16="http://schemas.microsoft.com/office/drawing/2014/main" xmlns="" id="{A5EC319D-0FEA-4B95-A3EA-01E35672C9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181723" y="609600"/>
            <a:ext cx="4512989" cy="2227730"/>
          </a:xfrm>
        </p:spPr>
        <p:txBody>
          <a:bodyPr anchor="ctr">
            <a:normAutofit/>
          </a:bodyPr>
          <a:lstStyle/>
          <a:p>
            <a:r>
              <a:rPr lang="fr-FR">
                <a:solidFill>
                  <a:srgbClr val="FFFFFF"/>
                </a:solidFill>
              </a:rPr>
              <a:t>Les châtaigneraies corses :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598" y="1168399"/>
            <a:ext cx="3688080" cy="4610101"/>
          </a:xfrm>
          <a:prstGeom prst="rect">
            <a:avLst/>
          </a:prstGeom>
        </p:spPr>
      </p:pic>
      <p:sp>
        <p:nvSpPr>
          <p:cNvPr id="3" name="Content Placeholder 2"/>
          <p:cNvSpPr>
            <a:spLocks noGrp="1"/>
          </p:cNvSpPr>
          <p:nvPr>
            <p:ph idx="1"/>
          </p:nvPr>
        </p:nvSpPr>
        <p:spPr>
          <a:xfrm>
            <a:off x="7181725" y="2837329"/>
            <a:ext cx="5037860" cy="3317938"/>
          </a:xfrm>
        </p:spPr>
        <p:txBody>
          <a:bodyPr anchor="t">
            <a:noAutofit/>
          </a:bodyPr>
          <a:lstStyle/>
          <a:p>
            <a:pPr>
              <a:lnSpc>
                <a:spcPct val="90000"/>
              </a:lnSpc>
            </a:pPr>
            <a:r>
              <a:rPr lang="fr-FR" sz="1700" dirty="0">
                <a:solidFill>
                  <a:srgbClr val="FFFFFF"/>
                </a:solidFill>
              </a:rPr>
              <a:t>Ont produit pendant plusieurs </a:t>
            </a:r>
            <a:r>
              <a:rPr lang="fr-FR" sz="1700" dirty="0" smtClean="0">
                <a:solidFill>
                  <a:srgbClr val="FFFFFF"/>
                </a:solidFill>
              </a:rPr>
              <a:t>siècles </a:t>
            </a:r>
            <a:r>
              <a:rPr lang="fr-FR" sz="1700" dirty="0">
                <a:solidFill>
                  <a:srgbClr val="FFFFFF"/>
                </a:solidFill>
              </a:rPr>
              <a:t>sans fertilisation !</a:t>
            </a:r>
          </a:p>
          <a:p>
            <a:pPr>
              <a:lnSpc>
                <a:spcPct val="90000"/>
              </a:lnSpc>
            </a:pPr>
            <a:r>
              <a:rPr lang="fr-FR" sz="1700" dirty="0">
                <a:solidFill>
                  <a:srgbClr val="FFFFFF"/>
                </a:solidFill>
              </a:rPr>
              <a:t>Mémoire de fin d’études : 1 ha châtaigneraie perd </a:t>
            </a:r>
            <a:r>
              <a:rPr lang="fr-FR" sz="1700" b="1" dirty="0">
                <a:solidFill>
                  <a:srgbClr val="FFFFFF"/>
                </a:solidFill>
              </a:rPr>
              <a:t>4</a:t>
            </a:r>
            <a:r>
              <a:rPr lang="en-US" sz="1700" b="1" dirty="0">
                <a:solidFill>
                  <a:srgbClr val="FFFFFF"/>
                </a:solidFill>
              </a:rPr>
              <a:t>92 kg de phosphorus &amp; 4 228 kg </a:t>
            </a:r>
            <a:r>
              <a:rPr lang="en-US" sz="1700" b="1" dirty="0" err="1">
                <a:solidFill>
                  <a:srgbClr val="FFFFFF"/>
                </a:solidFill>
              </a:rPr>
              <a:t>d’azote</a:t>
            </a:r>
            <a:r>
              <a:rPr lang="en-US" sz="1700" b="1" dirty="0">
                <a:solidFill>
                  <a:srgbClr val="FFFFFF"/>
                </a:solidFill>
              </a:rPr>
              <a:t> </a:t>
            </a:r>
            <a:r>
              <a:rPr lang="en-US" sz="1700" b="1" dirty="0" err="1">
                <a:solidFill>
                  <a:srgbClr val="FFFFFF"/>
                </a:solidFill>
              </a:rPr>
              <a:t>dans</a:t>
            </a:r>
            <a:r>
              <a:rPr lang="en-US" sz="1700" b="1" dirty="0">
                <a:solidFill>
                  <a:srgbClr val="FFFFFF"/>
                </a:solidFill>
              </a:rPr>
              <a:t> 250 </a:t>
            </a:r>
            <a:r>
              <a:rPr lang="en-US" sz="1700" b="1" dirty="0" err="1">
                <a:solidFill>
                  <a:srgbClr val="FFFFFF"/>
                </a:solidFill>
              </a:rPr>
              <a:t>ans</a:t>
            </a:r>
            <a:r>
              <a:rPr lang="en-US" sz="1700" b="1" dirty="0">
                <a:solidFill>
                  <a:srgbClr val="FFFFFF"/>
                </a:solidFill>
              </a:rPr>
              <a:t> (Pepels, 2020) !</a:t>
            </a:r>
          </a:p>
          <a:p>
            <a:pPr>
              <a:lnSpc>
                <a:spcPct val="90000"/>
              </a:lnSpc>
            </a:pPr>
            <a:r>
              <a:rPr lang="en-US" sz="1700" dirty="0" err="1">
                <a:solidFill>
                  <a:srgbClr val="FFFFFF"/>
                </a:solidFill>
              </a:rPr>
              <a:t>En</a:t>
            </a:r>
            <a:r>
              <a:rPr lang="en-US" sz="1700" dirty="0">
                <a:solidFill>
                  <a:srgbClr val="FFFFFF"/>
                </a:solidFill>
              </a:rPr>
              <a:t> Hollande, le plafond application </a:t>
            </a:r>
            <a:r>
              <a:rPr lang="en-US" sz="1700" dirty="0" err="1">
                <a:solidFill>
                  <a:srgbClr val="FFFFFF"/>
                </a:solidFill>
              </a:rPr>
              <a:t>d’azote</a:t>
            </a:r>
            <a:r>
              <a:rPr lang="en-US" sz="1700" dirty="0">
                <a:solidFill>
                  <a:srgbClr val="FFFFFF"/>
                </a:solidFill>
              </a:rPr>
              <a:t> pour les </a:t>
            </a:r>
            <a:r>
              <a:rPr lang="en-US" sz="1700" dirty="0" err="1">
                <a:solidFill>
                  <a:srgbClr val="FFFFFF"/>
                </a:solidFill>
              </a:rPr>
              <a:t>agriculteurs</a:t>
            </a:r>
            <a:r>
              <a:rPr lang="en-US" sz="1700" dirty="0">
                <a:solidFill>
                  <a:srgbClr val="FFFFFF"/>
                </a:solidFill>
              </a:rPr>
              <a:t> </a:t>
            </a:r>
            <a:r>
              <a:rPr lang="en-US" sz="1700" dirty="0" err="1">
                <a:solidFill>
                  <a:srgbClr val="FFFFFF"/>
                </a:solidFill>
              </a:rPr>
              <a:t>est</a:t>
            </a:r>
            <a:r>
              <a:rPr lang="en-US" sz="1700" dirty="0">
                <a:solidFill>
                  <a:srgbClr val="FFFFFF"/>
                </a:solidFill>
              </a:rPr>
              <a:t> </a:t>
            </a:r>
            <a:r>
              <a:rPr lang="en-US" sz="1700" b="1" dirty="0">
                <a:solidFill>
                  <a:srgbClr val="FFFFFF"/>
                </a:solidFill>
              </a:rPr>
              <a:t>170 kg /ha /an</a:t>
            </a:r>
            <a:r>
              <a:rPr lang="mr-IN" sz="1700" b="1" dirty="0">
                <a:solidFill>
                  <a:srgbClr val="FFFFFF"/>
                </a:solidFill>
              </a:rPr>
              <a:t>…</a:t>
            </a:r>
            <a:r>
              <a:rPr lang="nl-NL" sz="1700" b="1" dirty="0">
                <a:solidFill>
                  <a:srgbClr val="FFFFFF"/>
                </a:solidFill>
              </a:rPr>
              <a:t>.</a:t>
            </a:r>
          </a:p>
          <a:p>
            <a:pPr>
              <a:lnSpc>
                <a:spcPct val="90000"/>
              </a:lnSpc>
            </a:pPr>
            <a:r>
              <a:rPr lang="nl-NL" sz="1700" b="1" dirty="0" err="1">
                <a:solidFill>
                  <a:srgbClr val="FFFFFF"/>
                </a:solidFill>
              </a:rPr>
              <a:t>Comment</a:t>
            </a:r>
            <a:r>
              <a:rPr lang="nl-NL" sz="1700" b="1" dirty="0">
                <a:solidFill>
                  <a:srgbClr val="FFFFFF"/>
                </a:solidFill>
              </a:rPr>
              <a:t> </a:t>
            </a:r>
            <a:r>
              <a:rPr lang="nl-NL" sz="1700" b="1" dirty="0" err="1">
                <a:solidFill>
                  <a:srgbClr val="FFFFFF"/>
                </a:solidFill>
              </a:rPr>
              <a:t>c’est</a:t>
            </a:r>
            <a:r>
              <a:rPr lang="nl-NL" sz="1700" b="1" dirty="0">
                <a:solidFill>
                  <a:srgbClr val="FFFFFF"/>
                </a:solidFill>
              </a:rPr>
              <a:t> </a:t>
            </a:r>
            <a:r>
              <a:rPr lang="nl-NL" sz="1700" b="1" dirty="0" err="1">
                <a:solidFill>
                  <a:srgbClr val="FFFFFF"/>
                </a:solidFill>
              </a:rPr>
              <a:t>possible</a:t>
            </a:r>
            <a:r>
              <a:rPr lang="nl-NL" sz="1700" b="1" dirty="0">
                <a:solidFill>
                  <a:srgbClr val="FFFFFF"/>
                </a:solidFill>
              </a:rPr>
              <a:t> que les </a:t>
            </a:r>
            <a:r>
              <a:rPr lang="nl-NL" sz="1700" b="1" dirty="0" err="1">
                <a:solidFill>
                  <a:srgbClr val="FFFFFF"/>
                </a:solidFill>
              </a:rPr>
              <a:t>chataigneraies</a:t>
            </a:r>
            <a:r>
              <a:rPr lang="nl-NL" sz="1700" b="1" dirty="0">
                <a:solidFill>
                  <a:srgbClr val="FFFFFF"/>
                </a:solidFill>
              </a:rPr>
              <a:t> </a:t>
            </a:r>
            <a:r>
              <a:rPr lang="nl-NL" sz="1700" b="1" dirty="0" err="1">
                <a:solidFill>
                  <a:srgbClr val="FFFFFF"/>
                </a:solidFill>
              </a:rPr>
              <a:t>peuvent</a:t>
            </a:r>
            <a:r>
              <a:rPr lang="nl-NL" sz="1700" b="1" dirty="0">
                <a:solidFill>
                  <a:srgbClr val="FFFFFF"/>
                </a:solidFill>
              </a:rPr>
              <a:t> </a:t>
            </a:r>
            <a:r>
              <a:rPr lang="nl-NL" sz="1700" b="1" dirty="0" err="1">
                <a:solidFill>
                  <a:srgbClr val="FFFFFF"/>
                </a:solidFill>
              </a:rPr>
              <a:t>produire</a:t>
            </a:r>
            <a:r>
              <a:rPr lang="nl-NL" sz="1700" b="1" dirty="0">
                <a:solidFill>
                  <a:srgbClr val="FFFFFF"/>
                </a:solidFill>
              </a:rPr>
              <a:t> pendant des </a:t>
            </a:r>
            <a:r>
              <a:rPr lang="nl-NL" sz="1700" b="1" dirty="0" err="1">
                <a:solidFill>
                  <a:srgbClr val="FFFFFF"/>
                </a:solidFill>
              </a:rPr>
              <a:t>siecles</a:t>
            </a:r>
            <a:r>
              <a:rPr lang="nl-NL" sz="1700" b="1" dirty="0">
                <a:solidFill>
                  <a:srgbClr val="FFFFFF"/>
                </a:solidFill>
              </a:rPr>
              <a:t> sans </a:t>
            </a:r>
            <a:r>
              <a:rPr lang="nl-NL" sz="1700" b="1" dirty="0" err="1">
                <a:solidFill>
                  <a:srgbClr val="FFFFFF"/>
                </a:solidFill>
              </a:rPr>
              <a:t>fertilisation</a:t>
            </a:r>
            <a:r>
              <a:rPr lang="nl-NL" sz="1700" b="1" dirty="0">
                <a:solidFill>
                  <a:srgbClr val="FFFFFF"/>
                </a:solidFill>
              </a:rPr>
              <a:t> </a:t>
            </a:r>
            <a:r>
              <a:rPr lang="nl-NL" sz="1700" b="1" dirty="0" err="1">
                <a:solidFill>
                  <a:srgbClr val="FFFFFF"/>
                </a:solidFill>
              </a:rPr>
              <a:t>tandis</a:t>
            </a:r>
            <a:r>
              <a:rPr lang="nl-NL" sz="1700" b="1" dirty="0">
                <a:solidFill>
                  <a:srgbClr val="FFFFFF"/>
                </a:solidFill>
              </a:rPr>
              <a:t> </a:t>
            </a:r>
            <a:r>
              <a:rPr lang="nl-NL" sz="1700" b="1" dirty="0" err="1">
                <a:solidFill>
                  <a:srgbClr val="FFFFFF"/>
                </a:solidFill>
              </a:rPr>
              <a:t>qu’il</a:t>
            </a:r>
            <a:r>
              <a:rPr lang="nl-NL" sz="1700" b="1" dirty="0">
                <a:solidFill>
                  <a:srgbClr val="FFFFFF"/>
                </a:solidFill>
              </a:rPr>
              <a:t> </a:t>
            </a:r>
            <a:r>
              <a:rPr lang="nl-NL" sz="1700" b="1" dirty="0" err="1">
                <a:solidFill>
                  <a:srgbClr val="FFFFFF"/>
                </a:solidFill>
              </a:rPr>
              <a:t>faut</a:t>
            </a:r>
            <a:r>
              <a:rPr lang="nl-NL" sz="1700" b="1" dirty="0">
                <a:solidFill>
                  <a:srgbClr val="FFFFFF"/>
                </a:solidFill>
              </a:rPr>
              <a:t> </a:t>
            </a:r>
            <a:r>
              <a:rPr lang="nl-NL" sz="1700" b="1" dirty="0" err="1">
                <a:solidFill>
                  <a:srgbClr val="FFFFFF"/>
                </a:solidFill>
              </a:rPr>
              <a:t>fertiliser</a:t>
            </a:r>
            <a:r>
              <a:rPr lang="nl-NL" sz="1700" b="1" dirty="0">
                <a:solidFill>
                  <a:srgbClr val="FFFFFF"/>
                </a:solidFill>
              </a:rPr>
              <a:t> les cultures (</a:t>
            </a:r>
            <a:r>
              <a:rPr lang="nl-NL" sz="1700" b="1" dirty="0" err="1">
                <a:solidFill>
                  <a:srgbClr val="FFFFFF"/>
                </a:solidFill>
              </a:rPr>
              <a:t>blé</a:t>
            </a:r>
            <a:r>
              <a:rPr lang="nl-NL" sz="1700" b="1" dirty="0">
                <a:solidFill>
                  <a:srgbClr val="FFFFFF"/>
                </a:solidFill>
              </a:rPr>
              <a:t>, mais etc.) </a:t>
            </a:r>
            <a:r>
              <a:rPr lang="nl-NL" sz="1700" b="1" dirty="0" err="1">
                <a:solidFill>
                  <a:srgbClr val="FFFFFF"/>
                </a:solidFill>
              </a:rPr>
              <a:t>chaque</a:t>
            </a:r>
            <a:r>
              <a:rPr lang="nl-NL" sz="1700" b="1" dirty="0">
                <a:solidFill>
                  <a:srgbClr val="FFFFFF"/>
                </a:solidFill>
              </a:rPr>
              <a:t> </a:t>
            </a:r>
            <a:r>
              <a:rPr lang="nl-NL" sz="1700" b="1" dirty="0" err="1">
                <a:solidFill>
                  <a:srgbClr val="FFFFFF"/>
                </a:solidFill>
              </a:rPr>
              <a:t>année</a:t>
            </a:r>
            <a:r>
              <a:rPr lang="nl-NL" sz="1700" b="1" dirty="0">
                <a:solidFill>
                  <a:srgbClr val="FFFFFF"/>
                </a:solidFill>
              </a:rPr>
              <a:t> </a:t>
            </a:r>
            <a:r>
              <a:rPr lang="nl-NL" sz="1700" b="1" dirty="0" smtClean="0">
                <a:solidFill>
                  <a:srgbClr val="FFFFFF"/>
                </a:solidFill>
              </a:rPr>
              <a:t>?</a:t>
            </a:r>
            <a:endParaRPr lang="en-US" sz="1700" dirty="0">
              <a:solidFill>
                <a:srgbClr val="FFFFFF"/>
              </a:solidFill>
            </a:endParaRPr>
          </a:p>
          <a:p>
            <a:pPr>
              <a:lnSpc>
                <a:spcPct val="90000"/>
              </a:lnSpc>
            </a:pPr>
            <a:endParaRPr lang="en-US" sz="1700" dirty="0">
              <a:solidFill>
                <a:srgbClr val="FFFFFF"/>
              </a:solidFill>
            </a:endParaRPr>
          </a:p>
          <a:p>
            <a:pPr>
              <a:lnSpc>
                <a:spcPct val="90000"/>
              </a:lnSpc>
            </a:pPr>
            <a:endParaRPr lang="fr-FR" sz="1700" dirty="0">
              <a:solidFill>
                <a:srgbClr val="FFFFFF"/>
              </a:solidFill>
            </a:endParaRPr>
          </a:p>
          <a:p>
            <a:pPr>
              <a:lnSpc>
                <a:spcPct val="90000"/>
              </a:lnSpc>
            </a:pPr>
            <a:endParaRPr lang="fr-FR" sz="1700" dirty="0">
              <a:solidFill>
                <a:srgbClr val="FFFFFF"/>
              </a:solidFill>
            </a:endParaRPr>
          </a:p>
        </p:txBody>
      </p:sp>
    </p:spTree>
    <p:extLst>
      <p:ext uri="{BB962C8B-B14F-4D97-AF65-F5344CB8AC3E}">
        <p14:creationId xmlns:p14="http://schemas.microsoft.com/office/powerpoint/2010/main" val="25516451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fbeeldingsresultaat voor forest eco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600" y="169332"/>
            <a:ext cx="8195733" cy="634344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fbeeldingsresultaat voor wisent"/>
          <p:cNvSpPr>
            <a:spLocks noChangeAspect="1" noChangeArrowheads="1"/>
          </p:cNvSpPr>
          <p:nvPr/>
        </p:nvSpPr>
        <p:spPr bwMode="auto">
          <a:xfrm>
            <a:off x="0" y="0"/>
            <a:ext cx="5038725" cy="3362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fbeeldingsresultaat voor wisent"/>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p:cNvPicPr>
            <a:picLocks noChangeAspect="1"/>
          </p:cNvPicPr>
          <p:nvPr/>
        </p:nvPicPr>
        <p:blipFill>
          <a:blip r:embed="rId4"/>
          <a:stretch>
            <a:fillRect/>
          </a:stretch>
        </p:blipFill>
        <p:spPr>
          <a:xfrm>
            <a:off x="7466959" y="2922405"/>
            <a:ext cx="2165072" cy="1440757"/>
          </a:xfrm>
          <a:prstGeom prst="rect">
            <a:avLst/>
          </a:prstGeom>
        </p:spPr>
      </p:pic>
      <p:sp>
        <p:nvSpPr>
          <p:cNvPr id="7" name="Oval 6"/>
          <p:cNvSpPr/>
          <p:nvPr/>
        </p:nvSpPr>
        <p:spPr>
          <a:xfrm>
            <a:off x="2519362" y="3995656"/>
            <a:ext cx="443971" cy="34430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8" name="Picture 8" descr="fbeeldingsresultaat voor tr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3465" y="2813213"/>
            <a:ext cx="2383694" cy="1489809"/>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6858000" y="3081867"/>
            <a:ext cx="338667" cy="2804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4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0 0 C 0.00183 0.0007 0.00365 0.00139 0.00547 0.00232 C 0.01081 0.0051 0.0099 0.00602 0.01654 0.00741 C 0.02305 0.00857 0.02956 0.00903 0.03607 0.00973 C 0.03646 0.01227 0.03672 0.01482 0.03737 0.01713 C 0.03868 0.02176 0.04206 0.0294 0.0444 0.03195 C 0.04558 0.03357 0.04714 0.03357 0.04857 0.03449 C 0.04948 0.03704 0.05013 0.03982 0.05131 0.0419 C 0.05248 0.04399 0.05456 0.04445 0.05547 0.04676 C 0.05651 0.04977 0.05534 0.05487 0.0569 0.05672 C 0.06042 0.06112 0.0698 0.06389 0.07487 0.06667 C 0.07631 0.06737 0.07774 0.06829 0.07904 0.06922 C 0.0823 0.06829 0.08555 0.06783 0.08881 0.06667 C 0.09024 0.06621 0.09154 0.06459 0.09297 0.06412 C 0.09662 0.06297 0.10039 0.06274 0.10404 0.06158 C 0.1069 0.06088 0.10964 0.05996 0.11237 0.05926 C 0.11381 0.05672 0.11537 0.0544 0.11654 0.05186 C 0.11758 0.04954 0.1181 0.0463 0.1194 0.04445 C 0.128 0.03079 0.12761 0.04098 0.12761 0.03195 " pathEditMode="relative" ptsTypes="AAAAAAAAAAAAAAAAAAA">
                                      <p:cBhvr>
                                        <p:cTn id="6" dur="4500" fill="hold"/>
                                        <p:tgtEl>
                                          <p:spTgt spid="9"/>
                                        </p:tgtEl>
                                        <p:attrNameLst>
                                          <p:attrName>ppt_x</p:attrName>
                                          <p:attrName>ppt_y</p:attrName>
                                        </p:attrNameLst>
                                      </p:cBhvr>
                                    </p:animMotion>
                                  </p:childTnLst>
                                </p:cTn>
                              </p:par>
                            </p:childTnLst>
                          </p:cTn>
                        </p:par>
                        <p:par>
                          <p:cTn id="7" fill="hold">
                            <p:stCondLst>
                              <p:cond delay="4500"/>
                            </p:stCondLst>
                            <p:childTnLst>
                              <p:par>
                                <p:cTn id="8" presetID="20" presetClass="exit" presetSubtype="0" fill="hold" grpId="0" nodeType="afterEffect">
                                  <p:stCondLst>
                                    <p:cond delay="0"/>
                                  </p:stCondLst>
                                  <p:childTnLst>
                                    <p:animEffect transition="out" filter="wedge">
                                      <p:cBhvr>
                                        <p:cTn id="9" dur="2000"/>
                                        <p:tgtEl>
                                          <p:spTgt spid="9"/>
                                        </p:tgtEl>
                                      </p:cBhvr>
                                    </p:animEffect>
                                    <p:set>
                                      <p:cBhvr>
                                        <p:cTn id="10" dur="1" fill="hold">
                                          <p:stCondLst>
                                            <p:cond delay="1999"/>
                                          </p:stCondLst>
                                        </p:cTn>
                                        <p:tgtEl>
                                          <p:spTgt spid="9"/>
                                        </p:tgtEl>
                                        <p:attrNameLst>
                                          <p:attrName>style.visibility</p:attrName>
                                        </p:attrNameLst>
                                      </p:cBhvr>
                                      <p:to>
                                        <p:strVal val="hidden"/>
                                      </p:to>
                                    </p:set>
                                  </p:childTnLst>
                                </p:cTn>
                              </p:par>
                            </p:childTnLst>
                          </p:cTn>
                        </p:par>
                        <p:par>
                          <p:cTn id="11" fill="hold">
                            <p:stCondLst>
                              <p:cond delay="6500"/>
                            </p:stCondLst>
                            <p:childTnLst>
                              <p:par>
                                <p:cTn id="12" presetID="0" presetClass="path" presetSubtype="0" accel="50000" decel="50000" fill="hold" nodeType="afterEffect">
                                  <p:stCondLst>
                                    <p:cond delay="0"/>
                                  </p:stCondLst>
                                  <p:childTnLst>
                                    <p:animMotion origin="layout" path="M -1.45833E-6 7.40741E-7 L -1.45833E-6 7.40741E-7 C -0.03229 0.00625 0.00938 -0.00139 -0.05703 0.00486 C -0.05976 0.00509 -0.0625 0.00694 -0.06536 0.00741 C -0.07461 0.00856 -0.08385 0.00903 -0.0931 0.00995 C -0.09778 0.01065 -0.10234 0.01111 -0.10703 0.01227 C -0.10885 0.01273 -0.11067 0.01481 -0.1125 0.01481 C -0.13619 0.01481 -0.15976 0.01319 -0.18333 0.01227 C -0.18528 0.01157 -0.18711 0.01111 -0.18893 0.00995 C -0.19088 0.00856 -0.19257 0.00602 -0.19453 0.00486 C -0.19674 0.00347 -0.19909 0.00324 -0.20143 0.00254 C -0.20325 0.00069 -0.20507 -0.00139 -0.20703 -0.00255 C -0.21198 -0.00556 -0.21953 -0.00787 -0.225 -0.00996 L -0.26953 -0.00741 C -0.27409 -0.00695 -0.27877 -0.00556 -0.28333 -0.00486 C -0.29349 -0.00394 -0.30377 -0.00324 -0.31393 -0.00255 L -0.34036 0.00254 L -0.35286 0.00486 C -0.37552 0.00416 -0.39817 0.00486 -0.42083 0.00254 C -0.42252 0.00231 -0.42356 -0.00093 -0.425 -0.00255 C -0.42682 -0.0044 -0.42864 -0.00602 -0.4306 -0.00741 C -0.43333 -0.00949 -0.43893 -0.01227 -0.43893 -0.01227 C -0.45143 -0.01158 -0.46393 -0.01204 -0.47643 -0.00996 C -0.47643 -0.00996 -0.48685 -0.00371 -0.48893 -0.00255 L -0.4931 7.40741E-7 C -0.49479 0.00463 -0.49648 0.01088 -0.5 0.01227 C -0.51575 0.01828 -0.51523 0.00532 -0.51523 0.01736 " pathEditMode="relative" ptsTypes="AAAAAAAAAAAAAAAAAAAAAAAAAAA">
                                      <p:cBhvr>
                                        <p:cTn id="13" dur="3000" fill="hold"/>
                                        <p:tgtEl>
                                          <p:spTgt spid="6"/>
                                        </p:tgtEl>
                                        <p:attrNameLst>
                                          <p:attrName>ppt_x</p:attrName>
                                          <p:attrName>ppt_y</p:attrName>
                                        </p:attrNameLst>
                                      </p:cBhvr>
                                    </p:animMotion>
                                  </p:childTnLst>
                                </p:cTn>
                              </p:par>
                            </p:childTnLst>
                          </p:cTn>
                        </p:par>
                        <p:par>
                          <p:cTn id="14" fill="hold">
                            <p:stCondLst>
                              <p:cond delay="9500"/>
                            </p:stCondLst>
                            <p:childTnLst>
                              <p:par>
                                <p:cTn id="15" presetID="20" presetClass="exit" presetSubtype="0" fill="hold" nodeType="afterEffect">
                                  <p:stCondLst>
                                    <p:cond delay="0"/>
                                  </p:stCondLst>
                                  <p:childTnLst>
                                    <p:animEffect transition="out" filter="wedge">
                                      <p:cBhvr>
                                        <p:cTn id="16" dur="3000"/>
                                        <p:tgtEl>
                                          <p:spTgt spid="6"/>
                                        </p:tgtEl>
                                      </p:cBhvr>
                                    </p:animEffect>
                                    <p:set>
                                      <p:cBhvr>
                                        <p:cTn id="17" dur="1" fill="hold">
                                          <p:stCondLst>
                                            <p:cond delay="2999"/>
                                          </p:stCondLst>
                                        </p:cTn>
                                        <p:tgtEl>
                                          <p:spTgt spid="6"/>
                                        </p:tgtEl>
                                        <p:attrNameLst>
                                          <p:attrName>style.visibility</p:attrName>
                                        </p:attrNameLst>
                                      </p:cBhvr>
                                      <p:to>
                                        <p:strVal val="hidden"/>
                                      </p:to>
                                    </p:set>
                                  </p:childTnLst>
                                </p:cTn>
                              </p:par>
                            </p:childTnLst>
                          </p:cTn>
                        </p:par>
                        <p:par>
                          <p:cTn id="18" fill="hold">
                            <p:stCondLst>
                              <p:cond delay="12500"/>
                            </p:stCondLst>
                            <p:childTnLst>
                              <p:par>
                                <p:cTn id="19" presetID="0" presetClass="path" presetSubtype="0" accel="50000" decel="50000" fill="hold" grpId="0" nodeType="afterEffect">
                                  <p:stCondLst>
                                    <p:cond delay="0"/>
                                  </p:stCondLst>
                                  <p:childTnLst>
                                    <p:animMotion origin="layout" path="M 4.16667E-6 -2.22222E-6 L 4.16667E-6 -2.22222E-6 C 0.00039 0.05255 0.00013 0.10533 0.0013 0.15787 C 0.00169 0.17292 0.00325 0.17523 0.0069 0.18495 C 0.00794 0.19097 0.00833 0.19514 0.01106 0.19977 C 0.01224 0.20185 0.01393 0.20278 0.01523 0.20486 C 0.02942 0.22732 0.01822 0.2132 0.02773 0.22454 C 0.03424 0.2419 0.02604 0.22037 0.03463 0.2419 C 0.03632 0.24607 0.03802 0.25301 0.04153 0.25417 C 0.04843 0.25625 0.05546 0.25579 0.06237 0.25671 C 0.06744 0.25579 0.07265 0.25509 0.07773 0.25417 C 0.08099 0.25347 0.08411 0.25232 0.08737 0.25162 C 0.09205 0.2507 0.09661 0.25 0.1013 0.24931 C 0.1026 0.24745 0.1039 0.2456 0.10546 0.24421 C 0.11106 0.23912 0.12252 0.23982 0.1263 0.23935 C 0.12903 0.23773 0.13216 0.23727 0.13463 0.23449 L 0.14296 0.22454 L 0.14713 0.20232 C 0.14752 0.19977 0.14726 0.1963 0.14843 0.19491 C 0.14987 0.19329 0.15143 0.19213 0.1526 0.19005 C 0.15429 0.18704 0.15507 0.18264 0.15677 0.18009 C 0.15833 0.17778 0.16054 0.17685 0.16237 0.17523 C 0.16419 0.17014 0.16679 0.16597 0.16796 0.16042 C 0.16888 0.15533 0.17005 0.1507 0.1707 0.1456 C 0.17161 0.13704 0.17213 0.13148 0.17343 0.12338 C 0.17382 0.12083 0.17447 0.11829 0.17487 0.11597 C 0.17539 0.11273 0.17578 0.10926 0.1763 0.10602 C 0.17669 0.10347 0.17721 0.10116 0.1776 0.09861 C 0.17812 0.09537 0.17851 0.0919 0.17903 0.08866 C 0.17981 0.0838 0.18125 0.07917 0.18177 0.07384 C 0.18346 0.05648 0.18229 0.06389 0.18463 0.05162 C 0.18294 0.0375 0.18424 0.04306 0.18177 0.03449 " pathEditMode="relative" ptsTypes="AAAAAAAAAAAAAAAAAAAAAAAAAAAAAAAA">
                                      <p:cBhvr>
                                        <p:cTn id="20" dur="4000" fill="hold"/>
                                        <p:tgtEl>
                                          <p:spTgt spid="7"/>
                                        </p:tgtEl>
                                        <p:attrNameLst>
                                          <p:attrName>ppt_x</p:attrName>
                                          <p:attrName>ppt_y</p:attrName>
                                        </p:attrNameLst>
                                      </p:cBhvr>
                                    </p:animMotion>
                                  </p:childTnLst>
                                </p:cTn>
                              </p:par>
                            </p:childTnLst>
                          </p:cTn>
                        </p:par>
                        <p:par>
                          <p:cTn id="21" fill="hold">
                            <p:stCondLst>
                              <p:cond delay="16500"/>
                            </p:stCondLst>
                            <p:childTnLst>
                              <p:par>
                                <p:cTn id="22" presetID="5" presetClass="entr" presetSubtype="10" fill="hold" nodeType="afterEffect">
                                  <p:stCondLst>
                                    <p:cond delay="0"/>
                                  </p:stCondLst>
                                  <p:childTnLst>
                                    <p:set>
                                      <p:cBhvr>
                                        <p:cTn id="23" dur="1" fill="hold">
                                          <p:stCondLst>
                                            <p:cond delay="0"/>
                                          </p:stCondLst>
                                        </p:cTn>
                                        <p:tgtEl>
                                          <p:spTgt spid="10248"/>
                                        </p:tgtEl>
                                        <p:attrNameLst>
                                          <p:attrName>style.visibility</p:attrName>
                                        </p:attrNameLst>
                                      </p:cBhvr>
                                      <p:to>
                                        <p:strVal val="visible"/>
                                      </p:to>
                                    </p:set>
                                    <p:animEffect transition="in" filter="checkerboard(across)">
                                      <p:cBhvr>
                                        <p:cTn id="24" dur="20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4619061" cy="1320800"/>
          </a:xfrm>
        </p:spPr>
        <p:txBody>
          <a:bodyPr>
            <a:normAutofit fontScale="90000"/>
          </a:bodyPr>
          <a:lstStyle/>
          <a:p>
            <a:r>
              <a:rPr lang="fr-FR" dirty="0" smtClean="0"/>
              <a:t>Comment les plantes acquirent des nutriments ?</a:t>
            </a:r>
            <a:endParaRPr lang="fr-FR" dirty="0"/>
          </a:p>
        </p:txBody>
      </p:sp>
      <p:sp>
        <p:nvSpPr>
          <p:cNvPr id="3" name="Content Placeholder 2"/>
          <p:cNvSpPr>
            <a:spLocks noGrp="1"/>
          </p:cNvSpPr>
          <p:nvPr>
            <p:ph idx="1"/>
          </p:nvPr>
        </p:nvSpPr>
        <p:spPr>
          <a:xfrm>
            <a:off x="677334" y="2160589"/>
            <a:ext cx="4262801" cy="3880773"/>
          </a:xfrm>
        </p:spPr>
        <p:txBody>
          <a:bodyPr>
            <a:normAutofit fontScale="92500" lnSpcReduction="20000"/>
          </a:bodyPr>
          <a:lstStyle/>
          <a:p>
            <a:r>
              <a:rPr lang="fr-FR" dirty="0" smtClean="0"/>
              <a:t>Les plantes absorbent des nutriments par leur racines</a:t>
            </a:r>
          </a:p>
          <a:p>
            <a:r>
              <a:rPr lang="fr-FR" dirty="0" smtClean="0"/>
              <a:t>Le problème : certains nutriments ne sont pas disponibles parce que la plante ne peut que absorber certains types de nutriments</a:t>
            </a:r>
          </a:p>
          <a:p>
            <a:r>
              <a:rPr lang="fr-FR" dirty="0"/>
              <a:t>L</a:t>
            </a:r>
            <a:r>
              <a:rPr lang="fr-FR" dirty="0" smtClean="0"/>
              <a:t>e </a:t>
            </a:r>
            <a:r>
              <a:rPr lang="fr-FR" dirty="0"/>
              <a:t>pool de nutriments du sol est presque infini, mais &gt;99 % des nutriments potentiellement disponibles sont sous une forme inaccessible à la plante </a:t>
            </a:r>
            <a:endParaRPr lang="fr-FR" dirty="0" smtClean="0"/>
          </a:p>
          <a:p>
            <a:pPr lvl="1"/>
            <a:r>
              <a:rPr lang="fr-FR" dirty="0" smtClean="0"/>
              <a:t>Ex phosphores</a:t>
            </a:r>
          </a:p>
          <a:p>
            <a:endParaRPr lang="fr-FR" dirty="0"/>
          </a:p>
          <a:p>
            <a:r>
              <a:rPr lang="fr-FR" dirty="0" smtClean="0"/>
              <a:t>Effets pH</a:t>
            </a:r>
            <a:br>
              <a:rPr lang="fr-FR" dirty="0" smtClean="0"/>
            </a:br>
            <a:endParaRPr lang="fr-FR" dirty="0"/>
          </a:p>
        </p:txBody>
      </p:sp>
      <p:pic>
        <p:nvPicPr>
          <p:cNvPr id="5" name="Picture 2" descr="http://www.plantphysiol.org/content/plantphysiol/156/3/997/F1.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667" y="0"/>
            <a:ext cx="6773333" cy="69056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ôle et fonctionnement du phosph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968" y="3034844"/>
            <a:ext cx="5357531" cy="398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94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heel(1)">
                                      <p:cBhvr>
                                        <p:cTn id="7"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33" y="8575"/>
            <a:ext cx="8596668" cy="1320800"/>
          </a:xfrm>
        </p:spPr>
        <p:txBody>
          <a:bodyPr/>
          <a:lstStyle/>
          <a:p>
            <a:r>
              <a:rPr lang="fr-FR" dirty="0" smtClean="0"/>
              <a:t>La plante gère !</a:t>
            </a:r>
            <a:endParaRPr lang="fr-FR" dirty="0"/>
          </a:p>
        </p:txBody>
      </p:sp>
      <p:sp>
        <p:nvSpPr>
          <p:cNvPr id="3" name="Content Placeholder 2"/>
          <p:cNvSpPr>
            <a:spLocks noGrp="1"/>
          </p:cNvSpPr>
          <p:nvPr>
            <p:ph idx="1"/>
          </p:nvPr>
        </p:nvSpPr>
        <p:spPr>
          <a:xfrm>
            <a:off x="193646" y="668975"/>
            <a:ext cx="5673753" cy="3861388"/>
          </a:xfrm>
        </p:spPr>
        <p:txBody>
          <a:bodyPr>
            <a:noAutofit/>
          </a:bodyPr>
          <a:lstStyle/>
          <a:p>
            <a:r>
              <a:rPr lang="fr-FR" sz="1600" dirty="0" smtClean="0"/>
              <a:t>Une </a:t>
            </a:r>
            <a:r>
              <a:rPr lang="fr-FR" sz="1600" dirty="0"/>
              <a:t>plante n'est pas une créature stupide et stationnaire qui attend passivement que les nutriments deviennent </a:t>
            </a:r>
            <a:r>
              <a:rPr lang="fr-FR" sz="1600" dirty="0" smtClean="0"/>
              <a:t>disponibles</a:t>
            </a:r>
          </a:p>
          <a:p>
            <a:r>
              <a:rPr lang="fr-FR" sz="1600" dirty="0" smtClean="0"/>
              <a:t>Une </a:t>
            </a:r>
            <a:r>
              <a:rPr lang="fr-FR" sz="1600" dirty="0"/>
              <a:t>plante influence en permanence son environnement immédiat (rhizosphère) au moyen de ce que l'on appelle la "voie du carbone liquide"</a:t>
            </a:r>
            <a:endParaRPr lang="fr-FR" sz="1600" dirty="0" smtClean="0"/>
          </a:p>
          <a:p>
            <a:r>
              <a:rPr lang="fr-FR" sz="1600" dirty="0" smtClean="0"/>
              <a:t>Entre </a:t>
            </a:r>
            <a:r>
              <a:rPr lang="fr-FR" sz="1600" b="1" dirty="0" smtClean="0"/>
              <a:t>10 et 65%</a:t>
            </a:r>
            <a:r>
              <a:rPr lang="fr-FR" sz="1600" dirty="0" smtClean="0"/>
              <a:t> de l’énergie disponible pour une plante peut être secrété par les racines (exsudats racinaires) !</a:t>
            </a:r>
          </a:p>
          <a:p>
            <a:pPr lvl="1"/>
            <a:r>
              <a:rPr lang="fr-FR" dirty="0" smtClean="0"/>
              <a:t>Attirer des microorganismes bénéfiques</a:t>
            </a:r>
          </a:p>
          <a:p>
            <a:pPr lvl="1"/>
            <a:r>
              <a:rPr lang="fr-FR" dirty="0" smtClean="0"/>
              <a:t>Améliorer la structure du sol &gt;&gt;meilleure infiltration d’eau</a:t>
            </a:r>
          </a:p>
          <a:p>
            <a:r>
              <a:rPr lang="fr-FR" sz="1600" dirty="0" smtClean="0"/>
              <a:t>Les microorganismes (champignons &amp; bactéries) convertissent des nutriments pas absorbables en nutriments absorbables (P fixé au fer &gt;&gt;&gt;en </a:t>
            </a:r>
            <a:r>
              <a:rPr lang="mr-IN" sz="1600" b="1" dirty="0" smtClean="0"/>
              <a:t>H</a:t>
            </a:r>
            <a:r>
              <a:rPr lang="mr-IN" sz="1600" b="1" baseline="-25000" dirty="0" smtClean="0"/>
              <a:t>2</a:t>
            </a:r>
            <a:r>
              <a:rPr lang="mr-IN" sz="1600" b="1" dirty="0" smtClean="0"/>
              <a:t>PO</a:t>
            </a:r>
            <a:r>
              <a:rPr lang="mr-IN" sz="1600" b="1" baseline="-25000" dirty="0" smtClean="0"/>
              <a:t>4</a:t>
            </a:r>
            <a:r>
              <a:rPr lang="mr-IN" sz="1600" b="1" baseline="30000" dirty="0" smtClean="0"/>
              <a:t>-</a:t>
            </a:r>
            <a:r>
              <a:rPr lang="nl-NL" sz="1600" b="1" baseline="30000" dirty="0" smtClean="0"/>
              <a:t> </a:t>
            </a:r>
            <a:r>
              <a:rPr lang="nl-NL" sz="1600" b="1" dirty="0" smtClean="0"/>
              <a:t>)</a:t>
            </a:r>
            <a:endParaRPr lang="fr-FR" sz="1600" dirty="0"/>
          </a:p>
          <a:p>
            <a:r>
              <a:rPr lang="fr-FR" sz="1600" dirty="0" smtClean="0"/>
              <a:t>Les </a:t>
            </a:r>
            <a:r>
              <a:rPr lang="fr-FR" sz="1600" dirty="0"/>
              <a:t>champignons mycorhizes : vidéo : </a:t>
            </a:r>
            <a:r>
              <a:rPr lang="fr-FR" sz="1600" dirty="0">
                <a:hlinkClick r:id="rId2"/>
              </a:rPr>
              <a:t>https://</a:t>
            </a:r>
            <a:r>
              <a:rPr lang="fr-FR" sz="1600" dirty="0" smtClean="0">
                <a:hlinkClick r:id="rId2"/>
              </a:rPr>
              <a:t>www.youtube.com/watch?v=WttRfhRHsLo&amp;t=78s</a:t>
            </a:r>
            <a:r>
              <a:rPr lang="fr-FR" sz="1600" dirty="0" smtClean="0"/>
              <a:t> </a:t>
            </a:r>
            <a:endParaRPr lang="fr-FR" sz="1600" dirty="0"/>
          </a:p>
          <a:p>
            <a:r>
              <a:rPr lang="fr-FR" sz="1600" dirty="0"/>
              <a:t>Les bactéries </a:t>
            </a:r>
            <a:r>
              <a:rPr lang="fr-FR" sz="1600" dirty="0" smtClean="0"/>
              <a:t>fixateurs d’azote</a:t>
            </a:r>
            <a:endParaRPr lang="fr-FR" sz="1600" dirty="0"/>
          </a:p>
          <a:p>
            <a:r>
              <a:rPr lang="fr-FR" sz="1600" dirty="0" smtClean="0"/>
              <a:t>Maintien </a:t>
            </a:r>
            <a:r>
              <a:rPr lang="fr-FR" sz="1600" dirty="0"/>
              <a:t>de la matière organique : le moteur du système </a:t>
            </a:r>
          </a:p>
          <a:p>
            <a:endParaRPr lang="fr-FR" sz="1600" dirty="0"/>
          </a:p>
        </p:txBody>
      </p:sp>
      <p:pic>
        <p:nvPicPr>
          <p:cNvPr id="4" name="Picture 2" descr="éseau mycorhizien — Wikipé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5407" y="609600"/>
            <a:ext cx="7612845" cy="524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266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6C16C40-7C29-4ACC-B851-7E08E459B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CDD733AE-DD5E-4C77-8BCD-72BF12A06BB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xmlns="" id="{51DE90A4-932E-4370-BA07-30F43254C01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6A19CA4A-B208-452A-8BE4-BC6940D33D4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B74F8D3E-E618-4DE3-A0CC-B4904BB5D5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xmlns="" id="{299DA406-C54B-4E31-867D-FAF8DCE704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xmlns="" id="{A1E16883-5140-47C4-A9AD-AD6598AC3E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xmlns="" id="{4CD848DC-8A2A-4093-9BDD-7AF4B6A278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xmlns="" id="{34635A4D-E9CE-4B78-912A-479EA4512B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xmlns="" id="{D663A5EE-5581-44F3-8F98-688755F63E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B1E84E6A-F5AE-4F4D-98F2-82FE4FCC26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DDE7DDC9-17D4-4686-833D-48F8733B49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677334" y="609600"/>
            <a:ext cx="8596668" cy="1320800"/>
          </a:xfrm>
        </p:spPr>
        <p:txBody>
          <a:bodyPr>
            <a:normAutofit/>
          </a:bodyPr>
          <a:lstStyle/>
          <a:p>
            <a:r>
              <a:rPr lang="fr-FR" dirty="0"/>
              <a:t>Pourquoi ca ne marche pas en agriculture conventionnelle ?</a:t>
            </a:r>
          </a:p>
        </p:txBody>
      </p:sp>
      <p:sp>
        <p:nvSpPr>
          <p:cNvPr id="3" name="Content Placeholder 2"/>
          <p:cNvSpPr>
            <a:spLocks noGrp="1"/>
          </p:cNvSpPr>
          <p:nvPr>
            <p:ph idx="1"/>
          </p:nvPr>
        </p:nvSpPr>
        <p:spPr>
          <a:xfrm>
            <a:off x="677334" y="2160589"/>
            <a:ext cx="8596668" cy="3880773"/>
          </a:xfrm>
        </p:spPr>
        <p:txBody>
          <a:bodyPr>
            <a:normAutofit/>
          </a:bodyPr>
          <a:lstStyle/>
          <a:p>
            <a:r>
              <a:rPr lang="fr-FR" dirty="0"/>
              <a:t>Compaction des sols à cause des machines utilisées et, ironiquement, à cause du labour du sol</a:t>
            </a:r>
          </a:p>
          <a:p>
            <a:r>
              <a:rPr lang="fr-FR" dirty="0"/>
              <a:t>L’utilisation de pesticides </a:t>
            </a:r>
          </a:p>
          <a:p>
            <a:r>
              <a:rPr lang="fr-FR" dirty="0"/>
              <a:t>Sur fertilisation avec des fertilisants artificiels</a:t>
            </a:r>
          </a:p>
          <a:p>
            <a:r>
              <a:rPr lang="fr-FR" dirty="0"/>
              <a:t>Manque de matière organique dans le sol</a:t>
            </a:r>
          </a:p>
          <a:p>
            <a:r>
              <a:rPr lang="fr-FR" dirty="0"/>
              <a:t>Le ’</a:t>
            </a:r>
            <a:r>
              <a:rPr lang="fr-FR" dirty="0" err="1"/>
              <a:t>soil</a:t>
            </a:r>
            <a:r>
              <a:rPr lang="fr-FR" dirty="0"/>
              <a:t> </a:t>
            </a:r>
            <a:r>
              <a:rPr lang="fr-FR" dirty="0" err="1"/>
              <a:t>food</a:t>
            </a:r>
            <a:r>
              <a:rPr lang="fr-FR" dirty="0"/>
              <a:t> web’ est déséquilibré et ne fonctionne pas bien &gt;&gt;&gt;&gt; les plantes ne peuvent alors pas compter sur le ‘</a:t>
            </a:r>
            <a:r>
              <a:rPr lang="fr-FR" dirty="0" err="1"/>
              <a:t>soil</a:t>
            </a:r>
            <a:r>
              <a:rPr lang="fr-FR" dirty="0"/>
              <a:t> </a:t>
            </a:r>
            <a:r>
              <a:rPr lang="fr-FR" dirty="0" err="1"/>
              <a:t>food</a:t>
            </a:r>
            <a:r>
              <a:rPr lang="fr-FR" dirty="0"/>
              <a:t> web’ pour acquérir tous les nutriments nécessaires et ont besoin des fertilisants (artificiels).</a:t>
            </a:r>
          </a:p>
          <a:p>
            <a:r>
              <a:rPr lang="fr-FR" dirty="0"/>
              <a:t>Un cycle vicieuse</a:t>
            </a:r>
            <a:r>
              <a:rPr lang="mr-IN" dirty="0"/>
              <a:t>…</a:t>
            </a:r>
            <a:endParaRPr lang="fr-FR" dirty="0"/>
          </a:p>
        </p:txBody>
      </p:sp>
    </p:spTree>
    <p:extLst>
      <p:ext uri="{BB962C8B-B14F-4D97-AF65-F5344CB8AC3E}">
        <p14:creationId xmlns:p14="http://schemas.microsoft.com/office/powerpoint/2010/main" val="33237404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0B5F7E3B-C5F1-40E0-A491-558BAFBC11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43467" y="816638"/>
            <a:ext cx="3367359" cy="5224724"/>
          </a:xfrm>
        </p:spPr>
        <p:txBody>
          <a:bodyPr anchor="ctr">
            <a:normAutofit/>
          </a:bodyPr>
          <a:lstStyle/>
          <a:p>
            <a:r>
              <a:rPr lang="fr-FR" dirty="0"/>
              <a:t>Donc comment les châtaigneraies peuvent-elles continuer de produire pendant des siècles ?</a:t>
            </a:r>
          </a:p>
        </p:txBody>
      </p:sp>
      <p:sp>
        <p:nvSpPr>
          <p:cNvPr id="3" name="Content Placeholder 2"/>
          <p:cNvSpPr>
            <a:spLocks noGrp="1"/>
          </p:cNvSpPr>
          <p:nvPr>
            <p:ph idx="1"/>
          </p:nvPr>
        </p:nvSpPr>
        <p:spPr>
          <a:xfrm>
            <a:off x="4654295" y="816638"/>
            <a:ext cx="4619706" cy="5224724"/>
          </a:xfrm>
        </p:spPr>
        <p:txBody>
          <a:bodyPr anchor="ctr">
            <a:normAutofit/>
          </a:bodyPr>
          <a:lstStyle/>
          <a:p>
            <a:r>
              <a:rPr lang="fr-FR" dirty="0"/>
              <a:t>Chaque année, les châtaigniers produisent beaucoup de matière organique </a:t>
            </a:r>
          </a:p>
          <a:p>
            <a:pPr lvl="1"/>
            <a:r>
              <a:rPr lang="fr-FR" dirty="0"/>
              <a:t>des exsudats racinaires </a:t>
            </a:r>
          </a:p>
          <a:p>
            <a:pPr lvl="1"/>
            <a:r>
              <a:rPr lang="fr-FR" dirty="0"/>
              <a:t>les feuilles et les bogues (&gt;1 ton/ha/an)</a:t>
            </a:r>
          </a:p>
          <a:p>
            <a:r>
              <a:rPr lang="fr-FR" dirty="0"/>
              <a:t>Toute cette matière organique maintien et/ou augmente le taux de matière organique dans le sol</a:t>
            </a:r>
          </a:p>
          <a:p>
            <a:r>
              <a:rPr lang="fr-FR" dirty="0"/>
              <a:t>Il n’y a pas de labour du sol </a:t>
            </a:r>
          </a:p>
          <a:p>
            <a:r>
              <a:rPr lang="fr-FR" dirty="0"/>
              <a:t>Cela favorise le fonctionnement correct de la biologie (mycorhizes, bactéries etc.) et donc le recyclage et l’absorption des nutriments</a:t>
            </a:r>
          </a:p>
          <a:p>
            <a:endParaRPr lang="fr-FR" dirty="0"/>
          </a:p>
          <a:p>
            <a:pPr lvl="1"/>
            <a:endParaRPr lang="fr-FR" dirty="0"/>
          </a:p>
          <a:p>
            <a:pPr lvl="1"/>
            <a:endParaRPr lang="fr-FR" dirty="0"/>
          </a:p>
        </p:txBody>
      </p:sp>
    </p:spTree>
    <p:extLst>
      <p:ext uri="{BB962C8B-B14F-4D97-AF65-F5344CB8AC3E}">
        <p14:creationId xmlns:p14="http://schemas.microsoft.com/office/powerpoint/2010/main" val="19747356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18655"/>
            <a:ext cx="8596668" cy="1320800"/>
          </a:xfrm>
        </p:spPr>
        <p:txBody>
          <a:bodyPr/>
          <a:lstStyle/>
          <a:p>
            <a:r>
              <a:rPr lang="fr-FR" dirty="0" smtClean="0"/>
              <a:t>Contenu</a:t>
            </a:r>
            <a:endParaRPr lang="fr-FR" dirty="0"/>
          </a:p>
        </p:txBody>
      </p:sp>
      <p:sp>
        <p:nvSpPr>
          <p:cNvPr id="3" name="Content Placeholder 2"/>
          <p:cNvSpPr>
            <a:spLocks noGrp="1"/>
          </p:cNvSpPr>
          <p:nvPr>
            <p:ph idx="1"/>
          </p:nvPr>
        </p:nvSpPr>
        <p:spPr>
          <a:xfrm>
            <a:off x="677334" y="1270000"/>
            <a:ext cx="6113610" cy="3880773"/>
          </a:xfrm>
        </p:spPr>
        <p:txBody>
          <a:bodyPr>
            <a:noAutofit/>
          </a:bodyPr>
          <a:lstStyle/>
          <a:p>
            <a:r>
              <a:rPr lang="fr-FR" sz="2000" dirty="0" smtClean="0"/>
              <a:t>Introduction</a:t>
            </a:r>
          </a:p>
          <a:p>
            <a:r>
              <a:rPr lang="fr-FR" sz="2000" dirty="0" smtClean="0"/>
              <a:t>I Agroforesterie </a:t>
            </a:r>
          </a:p>
          <a:p>
            <a:pPr lvl="1"/>
            <a:r>
              <a:rPr lang="fr-FR" sz="1800" dirty="0"/>
              <a:t>Introduction </a:t>
            </a:r>
            <a:r>
              <a:rPr lang="mr-IN" sz="1800" dirty="0"/>
              <a:t>–</a:t>
            </a:r>
            <a:r>
              <a:rPr lang="fr-FR" sz="1800" dirty="0"/>
              <a:t> qu’est-ce que c’est </a:t>
            </a:r>
            <a:r>
              <a:rPr lang="fr-FR" sz="1800" dirty="0" smtClean="0"/>
              <a:t>?</a:t>
            </a:r>
          </a:p>
          <a:p>
            <a:pPr lvl="1"/>
            <a:r>
              <a:rPr lang="fr-FR" sz="1800" dirty="0" smtClean="0"/>
              <a:t>Autres </a:t>
            </a:r>
            <a:r>
              <a:rPr lang="fr-FR" sz="1800" dirty="0"/>
              <a:t>systèmes agroforestiers en </a:t>
            </a:r>
            <a:r>
              <a:rPr lang="fr-FR" sz="1800" dirty="0" smtClean="0"/>
              <a:t>Corse</a:t>
            </a:r>
          </a:p>
          <a:p>
            <a:pPr lvl="1"/>
            <a:r>
              <a:rPr lang="fr-FR" sz="1800" dirty="0" smtClean="0"/>
              <a:t>La civilisation de la châtaigne</a:t>
            </a:r>
          </a:p>
          <a:p>
            <a:pPr lvl="2"/>
            <a:r>
              <a:rPr lang="fr-FR" sz="1600" dirty="0" smtClean="0"/>
              <a:t>L’histoire, l’effondrement </a:t>
            </a:r>
          </a:p>
          <a:p>
            <a:pPr lvl="2"/>
            <a:r>
              <a:rPr lang="fr-FR" sz="1600" dirty="0" smtClean="0"/>
              <a:t>Menaces : maladies exotiques, changement climatique etc.</a:t>
            </a:r>
          </a:p>
          <a:p>
            <a:pPr lvl="2"/>
            <a:r>
              <a:rPr lang="fr-FR" sz="1600" dirty="0" smtClean="0"/>
              <a:t>Avantages : prévention d’incendies, utilisation efficace des nutriments</a:t>
            </a:r>
          </a:p>
          <a:p>
            <a:r>
              <a:rPr lang="fr-FR" sz="2000" dirty="0" smtClean="0"/>
              <a:t>II Changement climatique</a:t>
            </a:r>
          </a:p>
          <a:p>
            <a:pPr lvl="1"/>
            <a:r>
              <a:rPr lang="fr-FR" sz="1800" dirty="0" smtClean="0"/>
              <a:t>Vos observations</a:t>
            </a:r>
          </a:p>
          <a:p>
            <a:pPr lvl="1"/>
            <a:r>
              <a:rPr lang="fr-FR" sz="1800" dirty="0" smtClean="0"/>
              <a:t>Quelques chiffres</a:t>
            </a:r>
            <a:r>
              <a:rPr lang="fr-FR" sz="1800" dirty="0"/>
              <a:t> </a:t>
            </a:r>
            <a:r>
              <a:rPr lang="fr-FR" sz="1800" dirty="0" smtClean="0"/>
              <a:t>et observations </a:t>
            </a:r>
          </a:p>
          <a:p>
            <a:pPr lvl="1"/>
            <a:r>
              <a:rPr lang="fr-FR" sz="1800" dirty="0" smtClean="0"/>
              <a:t>Mes observations</a:t>
            </a:r>
          </a:p>
          <a:p>
            <a:pPr lvl="1"/>
            <a:r>
              <a:rPr lang="fr-FR" sz="1800" dirty="0" smtClean="0"/>
              <a:t>Gestion d’eau</a:t>
            </a:r>
          </a:p>
          <a:p>
            <a:pPr lvl="1"/>
            <a:endParaRPr lang="fr-FR" sz="18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9848" y="0"/>
            <a:ext cx="5772151" cy="4329113"/>
          </a:xfrm>
          <a:prstGeom prst="rect">
            <a:avLst/>
          </a:prstGeom>
        </p:spPr>
      </p:pic>
      <p:sp>
        <p:nvSpPr>
          <p:cNvPr id="5" name="TextBox 4"/>
          <p:cNvSpPr txBox="1"/>
          <p:nvPr/>
        </p:nvSpPr>
        <p:spPr>
          <a:xfrm>
            <a:off x="6629400" y="4374636"/>
            <a:ext cx="3881319" cy="369332"/>
          </a:xfrm>
          <a:prstGeom prst="rect">
            <a:avLst/>
          </a:prstGeom>
          <a:noFill/>
        </p:spPr>
        <p:txBody>
          <a:bodyPr wrap="none" rtlCol="0">
            <a:spAutoFit/>
          </a:bodyPr>
          <a:lstStyle/>
          <a:p>
            <a:r>
              <a:rPr lang="fr-FR" dirty="0" smtClean="0"/>
              <a:t>Châtaignier de &gt;4 siècles en </a:t>
            </a:r>
            <a:r>
              <a:rPr lang="fr-FR" dirty="0" err="1" smtClean="0"/>
              <a:t>Alesani</a:t>
            </a:r>
            <a:endParaRPr lang="fr-FR" dirty="0"/>
          </a:p>
        </p:txBody>
      </p:sp>
    </p:spTree>
    <p:extLst>
      <p:ext uri="{BB962C8B-B14F-4D97-AF65-F5344CB8AC3E}">
        <p14:creationId xmlns:p14="http://schemas.microsoft.com/office/powerpoint/2010/main" val="15643944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oogle Shape;198;p36"/>
          <p:cNvPicPr preferRelativeResize="0"/>
          <p:nvPr/>
        </p:nvPicPr>
        <p:blipFill rotWithShape="1">
          <a:blip r:embed="rId2"/>
          <a:srcRect t="13433" r="-2"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p:spPr>
      </p:pic>
      <p:sp>
        <p:nvSpPr>
          <p:cNvPr id="2" name="Title 1"/>
          <p:cNvSpPr>
            <a:spLocks noGrp="1"/>
          </p:cNvSpPr>
          <p:nvPr>
            <p:ph type="title"/>
          </p:nvPr>
        </p:nvSpPr>
        <p:spPr>
          <a:xfrm>
            <a:off x="677333" y="609600"/>
            <a:ext cx="3851123" cy="1320800"/>
          </a:xfrm>
        </p:spPr>
        <p:txBody>
          <a:bodyPr>
            <a:noAutofit/>
          </a:bodyPr>
          <a:lstStyle/>
          <a:p>
            <a:pPr>
              <a:lnSpc>
                <a:spcPct val="90000"/>
              </a:lnSpc>
            </a:pPr>
            <a:r>
              <a:rPr lang="fr-FR" sz="2800" dirty="0"/>
              <a:t>Avantage #2 </a:t>
            </a:r>
            <a:r>
              <a:rPr lang="fr-FR" sz="2800" dirty="0" smtClean="0"/>
              <a:t>de l’agroforesterie : </a:t>
            </a:r>
            <a:r>
              <a:rPr lang="fr-FR" sz="2800" dirty="0"/>
              <a:t>protection contre les incendies </a:t>
            </a:r>
          </a:p>
        </p:txBody>
      </p:sp>
      <p:sp>
        <p:nvSpPr>
          <p:cNvPr id="3" name="Content Placeholder 2"/>
          <p:cNvSpPr>
            <a:spLocks noGrp="1"/>
          </p:cNvSpPr>
          <p:nvPr>
            <p:ph idx="1"/>
          </p:nvPr>
        </p:nvSpPr>
        <p:spPr>
          <a:xfrm>
            <a:off x="677334" y="3089503"/>
            <a:ext cx="3851122" cy="3880773"/>
          </a:xfrm>
        </p:spPr>
        <p:txBody>
          <a:bodyPr>
            <a:normAutofit/>
          </a:bodyPr>
          <a:lstStyle/>
          <a:p>
            <a:r>
              <a:rPr lang="fr-FR" dirty="0" smtClean="0"/>
              <a:t>Une châtaigneraie </a:t>
            </a:r>
            <a:r>
              <a:rPr lang="fr-FR" i="1" dirty="0" smtClean="0"/>
              <a:t>entretenue</a:t>
            </a:r>
            <a:r>
              <a:rPr lang="fr-FR" dirty="0" smtClean="0"/>
              <a:t> peut effectivement arrêter des incendies (Pepels, 2020)</a:t>
            </a:r>
          </a:p>
          <a:p>
            <a:r>
              <a:rPr lang="fr-FR" dirty="0" smtClean="0"/>
              <a:t>Ex du village </a:t>
            </a:r>
            <a:r>
              <a:rPr lang="fr-FR" dirty="0"/>
              <a:t>de </a:t>
            </a:r>
            <a:r>
              <a:rPr lang="fr-FR" dirty="0" err="1"/>
              <a:t>Felce</a:t>
            </a:r>
            <a:r>
              <a:rPr lang="fr-FR" dirty="0"/>
              <a:t> (</a:t>
            </a:r>
            <a:r>
              <a:rPr lang="fr-FR" dirty="0" err="1"/>
              <a:t>Alesani</a:t>
            </a:r>
            <a:r>
              <a:rPr lang="fr-FR" dirty="0" smtClean="0"/>
              <a:t>) et la châtaigneraie de Christine </a:t>
            </a:r>
            <a:r>
              <a:rPr lang="fr-FR" dirty="0" err="1" smtClean="0"/>
              <a:t>Bereni</a:t>
            </a:r>
            <a:endParaRPr lang="fr-FR" dirty="0"/>
          </a:p>
          <a:p>
            <a:endParaRPr lang="fr-FR" dirty="0" smtClean="0"/>
          </a:p>
          <a:p>
            <a:endParaRPr lang="fr-FR" dirty="0"/>
          </a:p>
        </p:txBody>
      </p:sp>
      <p:cxnSp>
        <p:nvCxnSpPr>
          <p:cNvPr id="9" name="Straight Connector 8">
            <a:extLst>
              <a:ext uri="{FF2B5EF4-FFF2-40B4-BE49-F238E27FC236}">
                <a16:creationId xmlns:a16="http://schemas.microsoft.com/office/drawing/2014/main" xmlns=""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xmlns=""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xmlns=""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xmlns=""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xmlns=""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xmlns=""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xmlns=""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5823745" y="1733797"/>
            <a:ext cx="2560234" cy="1543793"/>
          </a:xfrm>
          <a:custGeom>
            <a:avLst/>
            <a:gdLst>
              <a:gd name="connsiteX0" fmla="*/ 1816274 w 2217106"/>
              <a:gd name="connsiteY0" fmla="*/ 25052 h 1152395"/>
              <a:gd name="connsiteX1" fmla="*/ 1691013 w 2217106"/>
              <a:gd name="connsiteY1" fmla="*/ 25052 h 1152395"/>
              <a:gd name="connsiteX2" fmla="*/ 1390389 w 2217106"/>
              <a:gd name="connsiteY2" fmla="*/ 37579 h 1152395"/>
              <a:gd name="connsiteX3" fmla="*/ 1315232 w 2217106"/>
              <a:gd name="connsiteY3" fmla="*/ 62631 h 1152395"/>
              <a:gd name="connsiteX4" fmla="*/ 1277654 w 2217106"/>
              <a:gd name="connsiteY4" fmla="*/ 75157 h 1152395"/>
              <a:gd name="connsiteX5" fmla="*/ 1240076 w 2217106"/>
              <a:gd name="connsiteY5" fmla="*/ 100209 h 1152395"/>
              <a:gd name="connsiteX6" fmla="*/ 1164920 w 2217106"/>
              <a:gd name="connsiteY6" fmla="*/ 137787 h 1152395"/>
              <a:gd name="connsiteX7" fmla="*/ 1139868 w 2217106"/>
              <a:gd name="connsiteY7" fmla="*/ 175365 h 1152395"/>
              <a:gd name="connsiteX8" fmla="*/ 1102290 w 2217106"/>
              <a:gd name="connsiteY8" fmla="*/ 187891 h 1152395"/>
              <a:gd name="connsiteX9" fmla="*/ 1027134 w 2217106"/>
              <a:gd name="connsiteY9" fmla="*/ 237995 h 1152395"/>
              <a:gd name="connsiteX10" fmla="*/ 989556 w 2217106"/>
              <a:gd name="connsiteY10" fmla="*/ 263047 h 1152395"/>
              <a:gd name="connsiteX11" fmla="*/ 951978 w 2217106"/>
              <a:gd name="connsiteY11" fmla="*/ 288099 h 1152395"/>
              <a:gd name="connsiteX12" fmla="*/ 801665 w 2217106"/>
              <a:gd name="connsiteY12" fmla="*/ 263047 h 1152395"/>
              <a:gd name="connsiteX13" fmla="*/ 726509 w 2217106"/>
              <a:gd name="connsiteY13" fmla="*/ 212943 h 1152395"/>
              <a:gd name="connsiteX14" fmla="*/ 576197 w 2217106"/>
              <a:gd name="connsiteY14" fmla="*/ 225469 h 1152395"/>
              <a:gd name="connsiteX15" fmla="*/ 425885 w 2217106"/>
              <a:gd name="connsiteY15" fmla="*/ 300625 h 1152395"/>
              <a:gd name="connsiteX16" fmla="*/ 363254 w 2217106"/>
              <a:gd name="connsiteY16" fmla="*/ 363255 h 1152395"/>
              <a:gd name="connsiteX17" fmla="*/ 288098 w 2217106"/>
              <a:gd name="connsiteY17" fmla="*/ 413359 h 1152395"/>
              <a:gd name="connsiteX18" fmla="*/ 263046 w 2217106"/>
              <a:gd name="connsiteY18" fmla="*/ 450937 h 1152395"/>
              <a:gd name="connsiteX19" fmla="*/ 225468 w 2217106"/>
              <a:gd name="connsiteY19" fmla="*/ 463463 h 1152395"/>
              <a:gd name="connsiteX20" fmla="*/ 150312 w 2217106"/>
              <a:gd name="connsiteY20" fmla="*/ 501042 h 1152395"/>
              <a:gd name="connsiteX21" fmla="*/ 125260 w 2217106"/>
              <a:gd name="connsiteY21" fmla="*/ 538620 h 1152395"/>
              <a:gd name="connsiteX22" fmla="*/ 87682 w 2217106"/>
              <a:gd name="connsiteY22" fmla="*/ 563672 h 1152395"/>
              <a:gd name="connsiteX23" fmla="*/ 50104 w 2217106"/>
              <a:gd name="connsiteY23" fmla="*/ 601250 h 1152395"/>
              <a:gd name="connsiteX24" fmla="*/ 37578 w 2217106"/>
              <a:gd name="connsiteY24" fmla="*/ 638828 h 1152395"/>
              <a:gd name="connsiteX25" fmla="*/ 25052 w 2217106"/>
              <a:gd name="connsiteY25" fmla="*/ 688932 h 1152395"/>
              <a:gd name="connsiteX26" fmla="*/ 0 w 2217106"/>
              <a:gd name="connsiteY26" fmla="*/ 764088 h 1152395"/>
              <a:gd name="connsiteX27" fmla="*/ 25052 w 2217106"/>
              <a:gd name="connsiteY27" fmla="*/ 939452 h 1152395"/>
              <a:gd name="connsiteX28" fmla="*/ 50104 w 2217106"/>
              <a:gd name="connsiteY28" fmla="*/ 964505 h 1152395"/>
              <a:gd name="connsiteX29" fmla="*/ 125260 w 2217106"/>
              <a:gd name="connsiteY29" fmla="*/ 1014609 h 1152395"/>
              <a:gd name="connsiteX30" fmla="*/ 187890 w 2217106"/>
              <a:gd name="connsiteY30" fmla="*/ 1064713 h 1152395"/>
              <a:gd name="connsiteX31" fmla="*/ 225468 w 2217106"/>
              <a:gd name="connsiteY31" fmla="*/ 1102291 h 1152395"/>
              <a:gd name="connsiteX32" fmla="*/ 263046 w 2217106"/>
              <a:gd name="connsiteY32" fmla="*/ 1114817 h 1152395"/>
              <a:gd name="connsiteX33" fmla="*/ 338202 w 2217106"/>
              <a:gd name="connsiteY33" fmla="*/ 1152395 h 1152395"/>
              <a:gd name="connsiteX34" fmla="*/ 425885 w 2217106"/>
              <a:gd name="connsiteY34" fmla="*/ 1139869 h 1152395"/>
              <a:gd name="connsiteX35" fmla="*/ 475989 w 2217106"/>
              <a:gd name="connsiteY35" fmla="*/ 1064713 h 1152395"/>
              <a:gd name="connsiteX36" fmla="*/ 501041 w 2217106"/>
              <a:gd name="connsiteY36" fmla="*/ 1027135 h 1152395"/>
              <a:gd name="connsiteX37" fmla="*/ 613775 w 2217106"/>
              <a:gd name="connsiteY37" fmla="*/ 989557 h 1152395"/>
              <a:gd name="connsiteX38" fmla="*/ 651353 w 2217106"/>
              <a:gd name="connsiteY38" fmla="*/ 977031 h 1152395"/>
              <a:gd name="connsiteX39" fmla="*/ 939452 w 2217106"/>
              <a:gd name="connsiteY39" fmla="*/ 989557 h 1152395"/>
              <a:gd name="connsiteX40" fmla="*/ 1052186 w 2217106"/>
              <a:gd name="connsiteY40" fmla="*/ 1014609 h 1152395"/>
              <a:gd name="connsiteX41" fmla="*/ 1089764 w 2217106"/>
              <a:gd name="connsiteY41" fmla="*/ 1027135 h 1152395"/>
              <a:gd name="connsiteX42" fmla="*/ 1390389 w 2217106"/>
              <a:gd name="connsiteY42" fmla="*/ 1039661 h 1152395"/>
              <a:gd name="connsiteX43" fmla="*/ 1816274 w 2217106"/>
              <a:gd name="connsiteY43" fmla="*/ 1027135 h 1152395"/>
              <a:gd name="connsiteX44" fmla="*/ 1853852 w 2217106"/>
              <a:gd name="connsiteY44" fmla="*/ 1014609 h 1152395"/>
              <a:gd name="connsiteX45" fmla="*/ 1903956 w 2217106"/>
              <a:gd name="connsiteY45" fmla="*/ 1002083 h 1152395"/>
              <a:gd name="connsiteX46" fmla="*/ 1979112 w 2217106"/>
              <a:gd name="connsiteY46" fmla="*/ 951979 h 1152395"/>
              <a:gd name="connsiteX47" fmla="*/ 2016690 w 2217106"/>
              <a:gd name="connsiteY47" fmla="*/ 926926 h 1152395"/>
              <a:gd name="connsiteX48" fmla="*/ 2129424 w 2217106"/>
              <a:gd name="connsiteY48" fmla="*/ 876822 h 1152395"/>
              <a:gd name="connsiteX49" fmla="*/ 2167002 w 2217106"/>
              <a:gd name="connsiteY49" fmla="*/ 839244 h 1152395"/>
              <a:gd name="connsiteX50" fmla="*/ 2217106 w 2217106"/>
              <a:gd name="connsiteY50" fmla="*/ 764088 h 1152395"/>
              <a:gd name="connsiteX51" fmla="*/ 2192054 w 2217106"/>
              <a:gd name="connsiteY51" fmla="*/ 663880 h 1152395"/>
              <a:gd name="connsiteX52" fmla="*/ 2167002 w 2217106"/>
              <a:gd name="connsiteY52" fmla="*/ 626302 h 1152395"/>
              <a:gd name="connsiteX53" fmla="*/ 2129424 w 2217106"/>
              <a:gd name="connsiteY53" fmla="*/ 613776 h 1152395"/>
              <a:gd name="connsiteX54" fmla="*/ 2091846 w 2217106"/>
              <a:gd name="connsiteY54" fmla="*/ 588724 h 1152395"/>
              <a:gd name="connsiteX55" fmla="*/ 1954060 w 2217106"/>
              <a:gd name="connsiteY55" fmla="*/ 551146 h 1152395"/>
              <a:gd name="connsiteX56" fmla="*/ 1878904 w 2217106"/>
              <a:gd name="connsiteY56" fmla="*/ 526094 h 1152395"/>
              <a:gd name="connsiteX57" fmla="*/ 1841326 w 2217106"/>
              <a:gd name="connsiteY57" fmla="*/ 513568 h 1152395"/>
              <a:gd name="connsiteX58" fmla="*/ 1803748 w 2217106"/>
              <a:gd name="connsiteY58" fmla="*/ 488516 h 1152395"/>
              <a:gd name="connsiteX59" fmla="*/ 1803748 w 2217106"/>
              <a:gd name="connsiteY59" fmla="*/ 363255 h 1152395"/>
              <a:gd name="connsiteX60" fmla="*/ 1866378 w 2217106"/>
              <a:gd name="connsiteY60" fmla="*/ 350729 h 1152395"/>
              <a:gd name="connsiteX61" fmla="*/ 1903956 w 2217106"/>
              <a:gd name="connsiteY61" fmla="*/ 338203 h 1152395"/>
              <a:gd name="connsiteX62" fmla="*/ 1966586 w 2217106"/>
              <a:gd name="connsiteY62" fmla="*/ 275573 h 1152395"/>
              <a:gd name="connsiteX63" fmla="*/ 2029216 w 2217106"/>
              <a:gd name="connsiteY63" fmla="*/ 212943 h 1152395"/>
              <a:gd name="connsiteX64" fmla="*/ 2066794 w 2217106"/>
              <a:gd name="connsiteY64" fmla="*/ 137787 h 1152395"/>
              <a:gd name="connsiteX65" fmla="*/ 2029216 w 2217106"/>
              <a:gd name="connsiteY65" fmla="*/ 125261 h 1152395"/>
              <a:gd name="connsiteX66" fmla="*/ 1991638 w 2217106"/>
              <a:gd name="connsiteY66" fmla="*/ 100209 h 1152395"/>
              <a:gd name="connsiteX67" fmla="*/ 1979112 w 2217106"/>
              <a:gd name="connsiteY67" fmla="*/ 62631 h 1152395"/>
              <a:gd name="connsiteX68" fmla="*/ 1903956 w 2217106"/>
              <a:gd name="connsiteY68" fmla="*/ 37579 h 1152395"/>
              <a:gd name="connsiteX69" fmla="*/ 1841326 w 2217106"/>
              <a:gd name="connsiteY69" fmla="*/ 0 h 1152395"/>
              <a:gd name="connsiteX70" fmla="*/ 1803748 w 2217106"/>
              <a:gd name="connsiteY70" fmla="*/ 12526 h 1152395"/>
              <a:gd name="connsiteX71" fmla="*/ 1816274 w 2217106"/>
              <a:gd name="connsiteY71" fmla="*/ 25052 h 115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217106" h="1152395">
                <a:moveTo>
                  <a:pt x="1816274" y="25052"/>
                </a:moveTo>
                <a:cubicBezTo>
                  <a:pt x="1797485" y="27140"/>
                  <a:pt x="1844577" y="25052"/>
                  <a:pt x="1691013" y="25052"/>
                </a:cubicBezTo>
                <a:cubicBezTo>
                  <a:pt x="1590718" y="25052"/>
                  <a:pt x="1490597" y="33403"/>
                  <a:pt x="1390389" y="37579"/>
                </a:cubicBezTo>
                <a:lnTo>
                  <a:pt x="1315232" y="62631"/>
                </a:lnTo>
                <a:cubicBezTo>
                  <a:pt x="1302706" y="66806"/>
                  <a:pt x="1288640" y="67833"/>
                  <a:pt x="1277654" y="75157"/>
                </a:cubicBezTo>
                <a:cubicBezTo>
                  <a:pt x="1265128" y="83508"/>
                  <a:pt x="1253541" y="93476"/>
                  <a:pt x="1240076" y="100209"/>
                </a:cubicBezTo>
                <a:cubicBezTo>
                  <a:pt x="1136356" y="152069"/>
                  <a:pt x="1272613" y="65991"/>
                  <a:pt x="1164920" y="137787"/>
                </a:cubicBezTo>
                <a:cubicBezTo>
                  <a:pt x="1156569" y="150313"/>
                  <a:pt x="1151623" y="165961"/>
                  <a:pt x="1139868" y="175365"/>
                </a:cubicBezTo>
                <a:cubicBezTo>
                  <a:pt x="1129558" y="183613"/>
                  <a:pt x="1113832" y="181479"/>
                  <a:pt x="1102290" y="187891"/>
                </a:cubicBezTo>
                <a:cubicBezTo>
                  <a:pt x="1075970" y="202513"/>
                  <a:pt x="1052186" y="221294"/>
                  <a:pt x="1027134" y="237995"/>
                </a:cubicBezTo>
                <a:lnTo>
                  <a:pt x="989556" y="263047"/>
                </a:lnTo>
                <a:lnTo>
                  <a:pt x="951978" y="288099"/>
                </a:lnTo>
                <a:cubicBezTo>
                  <a:pt x="931281" y="285799"/>
                  <a:pt x="838389" y="283449"/>
                  <a:pt x="801665" y="263047"/>
                </a:cubicBezTo>
                <a:cubicBezTo>
                  <a:pt x="775345" y="248425"/>
                  <a:pt x="726509" y="212943"/>
                  <a:pt x="726509" y="212943"/>
                </a:cubicBezTo>
                <a:cubicBezTo>
                  <a:pt x="676405" y="217118"/>
                  <a:pt x="625791" y="217203"/>
                  <a:pt x="576197" y="225469"/>
                </a:cubicBezTo>
                <a:cubicBezTo>
                  <a:pt x="527295" y="233619"/>
                  <a:pt x="460511" y="266000"/>
                  <a:pt x="425885" y="300625"/>
                </a:cubicBezTo>
                <a:cubicBezTo>
                  <a:pt x="405008" y="321502"/>
                  <a:pt x="387820" y="346878"/>
                  <a:pt x="363254" y="363255"/>
                </a:cubicBezTo>
                <a:lnTo>
                  <a:pt x="288098" y="413359"/>
                </a:lnTo>
                <a:cubicBezTo>
                  <a:pt x="279747" y="425885"/>
                  <a:pt x="274801" y="441533"/>
                  <a:pt x="263046" y="450937"/>
                </a:cubicBezTo>
                <a:cubicBezTo>
                  <a:pt x="252736" y="459185"/>
                  <a:pt x="237278" y="457558"/>
                  <a:pt x="225468" y="463463"/>
                </a:cubicBezTo>
                <a:cubicBezTo>
                  <a:pt x="128340" y="512028"/>
                  <a:pt x="244765" y="469558"/>
                  <a:pt x="150312" y="501042"/>
                </a:cubicBezTo>
                <a:cubicBezTo>
                  <a:pt x="141961" y="513568"/>
                  <a:pt x="135905" y="527975"/>
                  <a:pt x="125260" y="538620"/>
                </a:cubicBezTo>
                <a:cubicBezTo>
                  <a:pt x="114615" y="549265"/>
                  <a:pt x="99247" y="554034"/>
                  <a:pt x="87682" y="563672"/>
                </a:cubicBezTo>
                <a:cubicBezTo>
                  <a:pt x="74073" y="575013"/>
                  <a:pt x="62630" y="588724"/>
                  <a:pt x="50104" y="601250"/>
                </a:cubicBezTo>
                <a:cubicBezTo>
                  <a:pt x="45929" y="613776"/>
                  <a:pt x="41205" y="626132"/>
                  <a:pt x="37578" y="638828"/>
                </a:cubicBezTo>
                <a:cubicBezTo>
                  <a:pt x="32849" y="655381"/>
                  <a:pt x="29999" y="672443"/>
                  <a:pt x="25052" y="688932"/>
                </a:cubicBezTo>
                <a:cubicBezTo>
                  <a:pt x="17464" y="714225"/>
                  <a:pt x="0" y="764088"/>
                  <a:pt x="0" y="764088"/>
                </a:cubicBezTo>
                <a:cubicBezTo>
                  <a:pt x="194" y="766227"/>
                  <a:pt x="1815" y="900723"/>
                  <a:pt x="25052" y="939452"/>
                </a:cubicBezTo>
                <a:cubicBezTo>
                  <a:pt x="31128" y="949579"/>
                  <a:pt x="40656" y="957419"/>
                  <a:pt x="50104" y="964505"/>
                </a:cubicBezTo>
                <a:cubicBezTo>
                  <a:pt x="74191" y="982570"/>
                  <a:pt x="125260" y="1014609"/>
                  <a:pt x="125260" y="1014609"/>
                </a:cubicBezTo>
                <a:cubicBezTo>
                  <a:pt x="181288" y="1098651"/>
                  <a:pt x="115286" y="1016310"/>
                  <a:pt x="187890" y="1064713"/>
                </a:cubicBezTo>
                <a:cubicBezTo>
                  <a:pt x="202629" y="1074539"/>
                  <a:pt x="210729" y="1092465"/>
                  <a:pt x="225468" y="1102291"/>
                </a:cubicBezTo>
                <a:cubicBezTo>
                  <a:pt x="236454" y="1109615"/>
                  <a:pt x="251236" y="1108912"/>
                  <a:pt x="263046" y="1114817"/>
                </a:cubicBezTo>
                <a:cubicBezTo>
                  <a:pt x="360174" y="1163381"/>
                  <a:pt x="243749" y="1120911"/>
                  <a:pt x="338202" y="1152395"/>
                </a:cubicBezTo>
                <a:cubicBezTo>
                  <a:pt x="367430" y="1148220"/>
                  <a:pt x="400976" y="1155720"/>
                  <a:pt x="425885" y="1139869"/>
                </a:cubicBezTo>
                <a:cubicBezTo>
                  <a:pt x="451287" y="1123704"/>
                  <a:pt x="459288" y="1089765"/>
                  <a:pt x="475989" y="1064713"/>
                </a:cubicBezTo>
                <a:cubicBezTo>
                  <a:pt x="484340" y="1052187"/>
                  <a:pt x="486759" y="1031896"/>
                  <a:pt x="501041" y="1027135"/>
                </a:cubicBezTo>
                <a:lnTo>
                  <a:pt x="613775" y="989557"/>
                </a:lnTo>
                <a:lnTo>
                  <a:pt x="651353" y="977031"/>
                </a:lnTo>
                <a:cubicBezTo>
                  <a:pt x="747386" y="981206"/>
                  <a:pt x="843573" y="982708"/>
                  <a:pt x="939452" y="989557"/>
                </a:cubicBezTo>
                <a:cubicBezTo>
                  <a:pt x="956672" y="990787"/>
                  <a:pt x="1031797" y="1008783"/>
                  <a:pt x="1052186" y="1014609"/>
                </a:cubicBezTo>
                <a:cubicBezTo>
                  <a:pt x="1064882" y="1018236"/>
                  <a:pt x="1076597" y="1026160"/>
                  <a:pt x="1089764" y="1027135"/>
                </a:cubicBezTo>
                <a:cubicBezTo>
                  <a:pt x="1189785" y="1034544"/>
                  <a:pt x="1290181" y="1035486"/>
                  <a:pt x="1390389" y="1039661"/>
                </a:cubicBezTo>
                <a:cubicBezTo>
                  <a:pt x="1532351" y="1035486"/>
                  <a:pt x="1674458" y="1034801"/>
                  <a:pt x="1816274" y="1027135"/>
                </a:cubicBezTo>
                <a:cubicBezTo>
                  <a:pt x="1829458" y="1026422"/>
                  <a:pt x="1841156" y="1018236"/>
                  <a:pt x="1853852" y="1014609"/>
                </a:cubicBezTo>
                <a:cubicBezTo>
                  <a:pt x="1870405" y="1009880"/>
                  <a:pt x="1887255" y="1006258"/>
                  <a:pt x="1903956" y="1002083"/>
                </a:cubicBezTo>
                <a:lnTo>
                  <a:pt x="1979112" y="951979"/>
                </a:lnTo>
                <a:cubicBezTo>
                  <a:pt x="1991638" y="943628"/>
                  <a:pt x="2002408" y="931687"/>
                  <a:pt x="2016690" y="926926"/>
                </a:cubicBezTo>
                <a:cubicBezTo>
                  <a:pt x="2071309" y="908720"/>
                  <a:pt x="2089724" y="909905"/>
                  <a:pt x="2129424" y="876822"/>
                </a:cubicBezTo>
                <a:cubicBezTo>
                  <a:pt x="2143033" y="865481"/>
                  <a:pt x="2156126" y="853227"/>
                  <a:pt x="2167002" y="839244"/>
                </a:cubicBezTo>
                <a:cubicBezTo>
                  <a:pt x="2185487" y="815478"/>
                  <a:pt x="2217106" y="764088"/>
                  <a:pt x="2217106" y="764088"/>
                </a:cubicBezTo>
                <a:cubicBezTo>
                  <a:pt x="2212342" y="740267"/>
                  <a:pt x="2204893" y="689558"/>
                  <a:pt x="2192054" y="663880"/>
                </a:cubicBezTo>
                <a:cubicBezTo>
                  <a:pt x="2185321" y="650415"/>
                  <a:pt x="2178757" y="635706"/>
                  <a:pt x="2167002" y="626302"/>
                </a:cubicBezTo>
                <a:cubicBezTo>
                  <a:pt x="2156692" y="618054"/>
                  <a:pt x="2141234" y="619681"/>
                  <a:pt x="2129424" y="613776"/>
                </a:cubicBezTo>
                <a:cubicBezTo>
                  <a:pt x="2115959" y="607043"/>
                  <a:pt x="2105603" y="594838"/>
                  <a:pt x="2091846" y="588724"/>
                </a:cubicBezTo>
                <a:cubicBezTo>
                  <a:pt x="2011688" y="553098"/>
                  <a:pt x="2030333" y="571948"/>
                  <a:pt x="1954060" y="551146"/>
                </a:cubicBezTo>
                <a:cubicBezTo>
                  <a:pt x="1928583" y="544198"/>
                  <a:pt x="1903956" y="534445"/>
                  <a:pt x="1878904" y="526094"/>
                </a:cubicBezTo>
                <a:cubicBezTo>
                  <a:pt x="1866378" y="521919"/>
                  <a:pt x="1852312" y="520892"/>
                  <a:pt x="1841326" y="513568"/>
                </a:cubicBezTo>
                <a:lnTo>
                  <a:pt x="1803748" y="488516"/>
                </a:lnTo>
                <a:cubicBezTo>
                  <a:pt x="1790303" y="448181"/>
                  <a:pt x="1770533" y="407542"/>
                  <a:pt x="1803748" y="363255"/>
                </a:cubicBezTo>
                <a:cubicBezTo>
                  <a:pt x="1816522" y="346223"/>
                  <a:pt x="1845724" y="355893"/>
                  <a:pt x="1866378" y="350729"/>
                </a:cubicBezTo>
                <a:cubicBezTo>
                  <a:pt x="1879187" y="347527"/>
                  <a:pt x="1891430" y="342378"/>
                  <a:pt x="1903956" y="338203"/>
                </a:cubicBezTo>
                <a:cubicBezTo>
                  <a:pt x="1970761" y="237995"/>
                  <a:pt x="1883079" y="359080"/>
                  <a:pt x="1966586" y="275573"/>
                </a:cubicBezTo>
                <a:cubicBezTo>
                  <a:pt x="2050093" y="192066"/>
                  <a:pt x="1929008" y="279748"/>
                  <a:pt x="2029216" y="212943"/>
                </a:cubicBezTo>
                <a:cubicBezTo>
                  <a:pt x="2033435" y="206614"/>
                  <a:pt x="2074203" y="152604"/>
                  <a:pt x="2066794" y="137787"/>
                </a:cubicBezTo>
                <a:cubicBezTo>
                  <a:pt x="2060889" y="125977"/>
                  <a:pt x="2041026" y="131166"/>
                  <a:pt x="2029216" y="125261"/>
                </a:cubicBezTo>
                <a:cubicBezTo>
                  <a:pt x="2015751" y="118528"/>
                  <a:pt x="2004164" y="108560"/>
                  <a:pt x="1991638" y="100209"/>
                </a:cubicBezTo>
                <a:cubicBezTo>
                  <a:pt x="1987463" y="87683"/>
                  <a:pt x="1989856" y="70305"/>
                  <a:pt x="1979112" y="62631"/>
                </a:cubicBezTo>
                <a:cubicBezTo>
                  <a:pt x="1957624" y="47282"/>
                  <a:pt x="1903956" y="37579"/>
                  <a:pt x="1903956" y="37579"/>
                </a:cubicBezTo>
                <a:cubicBezTo>
                  <a:pt x="1884111" y="17734"/>
                  <a:pt x="1873848" y="0"/>
                  <a:pt x="1841326" y="0"/>
                </a:cubicBezTo>
                <a:cubicBezTo>
                  <a:pt x="1828122" y="0"/>
                  <a:pt x="1816557" y="9324"/>
                  <a:pt x="1803748" y="12526"/>
                </a:cubicBezTo>
                <a:cubicBezTo>
                  <a:pt x="1799697" y="13539"/>
                  <a:pt x="1835063" y="22964"/>
                  <a:pt x="1816274" y="25052"/>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FFFF00"/>
              </a:solidFill>
              <a:latin typeface="Calibri" charset="0"/>
              <a:ea typeface="Calibri" charset="0"/>
              <a:cs typeface="Calibri" charset="0"/>
            </a:endParaRPr>
          </a:p>
        </p:txBody>
      </p:sp>
    </p:spTree>
    <p:extLst>
      <p:ext uri="{BB962C8B-B14F-4D97-AF65-F5344CB8AC3E}">
        <p14:creationId xmlns:p14="http://schemas.microsoft.com/office/powerpoint/2010/main" val="30415692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6C16C40-7C29-4ACC-B851-7E08E459B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CDD733AE-DD5E-4C77-8BCD-72BF12A06BB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xmlns="" id="{51DE90A4-932E-4370-BA07-30F43254C01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6A19CA4A-B208-452A-8BE4-BC6940D33D4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B74F8D3E-E618-4DE3-A0CC-B4904BB5D5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xmlns="" id="{299DA406-C54B-4E31-867D-FAF8DCE704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xmlns="" id="{A1E16883-5140-47C4-A9AD-AD6598AC3E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xmlns="" id="{4CD848DC-8A2A-4093-9BDD-7AF4B6A278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xmlns="" id="{34635A4D-E9CE-4B78-912A-479EA4512B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xmlns="" id="{D663A5EE-5581-44F3-8F98-688755F63E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B1E84E6A-F5AE-4F4D-98F2-82FE4FCC26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DDE7DDC9-17D4-4686-833D-48F8733B49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677334" y="609600"/>
            <a:ext cx="8596668" cy="1320800"/>
          </a:xfrm>
        </p:spPr>
        <p:txBody>
          <a:bodyPr>
            <a:normAutofit/>
          </a:bodyPr>
          <a:lstStyle/>
          <a:p>
            <a:r>
              <a:rPr lang="fr-FR" dirty="0"/>
              <a:t>Faiblesse #1 de l’agroforesterie : maladies/ravageurs exotiques</a:t>
            </a:r>
          </a:p>
        </p:txBody>
      </p:sp>
      <p:sp>
        <p:nvSpPr>
          <p:cNvPr id="3" name="Content Placeholder 2"/>
          <p:cNvSpPr>
            <a:spLocks noGrp="1"/>
          </p:cNvSpPr>
          <p:nvPr>
            <p:ph idx="1"/>
          </p:nvPr>
        </p:nvSpPr>
        <p:spPr>
          <a:xfrm>
            <a:off x="677334" y="2160589"/>
            <a:ext cx="8596668" cy="3880773"/>
          </a:xfrm>
        </p:spPr>
        <p:txBody>
          <a:bodyPr>
            <a:normAutofit/>
          </a:bodyPr>
          <a:lstStyle/>
          <a:p>
            <a:pPr>
              <a:lnSpc>
                <a:spcPct val="90000"/>
              </a:lnSpc>
            </a:pPr>
            <a:r>
              <a:rPr lang="fr-FR" sz="1600" dirty="0"/>
              <a:t>L’apparition de plusieurs maladies &amp; ravageurs a sévèrement réduit la production et contribué a la mort de milliers de châtaigniers sur l’île</a:t>
            </a:r>
          </a:p>
          <a:p>
            <a:pPr lvl="1">
              <a:lnSpc>
                <a:spcPct val="90000"/>
              </a:lnSpc>
            </a:pPr>
            <a:r>
              <a:rPr lang="fr-FR" dirty="0"/>
              <a:t>La maladie de l’encre </a:t>
            </a:r>
          </a:p>
          <a:p>
            <a:pPr lvl="1">
              <a:lnSpc>
                <a:spcPct val="90000"/>
              </a:lnSpc>
            </a:pPr>
            <a:r>
              <a:rPr lang="fr-FR" dirty="0"/>
              <a:t>La maladie du chancre</a:t>
            </a:r>
          </a:p>
          <a:p>
            <a:pPr lvl="1">
              <a:lnSpc>
                <a:spcPct val="90000"/>
              </a:lnSpc>
            </a:pPr>
            <a:r>
              <a:rPr lang="fr-FR" dirty="0"/>
              <a:t>Le cynips occidental</a:t>
            </a:r>
          </a:p>
          <a:p>
            <a:pPr>
              <a:lnSpc>
                <a:spcPct val="90000"/>
              </a:lnSpc>
            </a:pPr>
            <a:r>
              <a:rPr lang="fr-FR" sz="1600" dirty="0"/>
              <a:t>Notre monde globalisé augmente très substantiellement le risque de maladies/ravageurs exotiques et est un menace important pour tous les systèmes agroforestiers</a:t>
            </a:r>
          </a:p>
          <a:p>
            <a:pPr>
              <a:lnSpc>
                <a:spcPct val="90000"/>
              </a:lnSpc>
            </a:pPr>
            <a:r>
              <a:rPr lang="fr-FR" sz="1600" dirty="0"/>
              <a:t>Comme les systèmes agroforestiers demandent beaucoup de temps pour devenir productifs, les maladies envahissantes et/ou les insectes les menacent</a:t>
            </a:r>
          </a:p>
          <a:p>
            <a:pPr>
              <a:lnSpc>
                <a:spcPct val="90000"/>
              </a:lnSpc>
            </a:pPr>
            <a:r>
              <a:rPr lang="fr-FR" sz="1600" dirty="0"/>
              <a:t>Solution : développement d’une large diversité de cultivars et porte-greffes et une sélection continué</a:t>
            </a:r>
          </a:p>
          <a:p>
            <a:pPr>
              <a:lnSpc>
                <a:spcPct val="90000"/>
              </a:lnSpc>
            </a:pPr>
            <a:r>
              <a:rPr lang="fr-FR" sz="1600" dirty="0"/>
              <a:t>Autres exemples : </a:t>
            </a:r>
            <a:r>
              <a:rPr lang="fr-FR" sz="1600" dirty="0" err="1"/>
              <a:t>Xylella</a:t>
            </a:r>
            <a:r>
              <a:rPr lang="fr-FR" sz="1600" dirty="0"/>
              <a:t> </a:t>
            </a:r>
            <a:r>
              <a:rPr lang="fr-FR" sz="1600" dirty="0" err="1"/>
              <a:t>fastidiosa</a:t>
            </a:r>
            <a:r>
              <a:rPr lang="fr-FR" sz="1600" dirty="0"/>
              <a:t>, punaise diabolique</a:t>
            </a:r>
          </a:p>
        </p:txBody>
      </p:sp>
    </p:spTree>
    <p:extLst>
      <p:ext uri="{BB962C8B-B14F-4D97-AF65-F5344CB8AC3E}">
        <p14:creationId xmlns:p14="http://schemas.microsoft.com/office/powerpoint/2010/main" val="135902665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La maladie de l’encre</a:t>
            </a:r>
            <a:endParaRPr lang="fr-FR" dirty="0"/>
          </a:p>
        </p:txBody>
      </p:sp>
      <p:sp>
        <p:nvSpPr>
          <p:cNvPr id="3" name="Content Placeholder 2"/>
          <p:cNvSpPr>
            <a:spLocks noGrp="1"/>
          </p:cNvSpPr>
          <p:nvPr>
            <p:ph idx="1"/>
          </p:nvPr>
        </p:nvSpPr>
        <p:spPr>
          <a:xfrm>
            <a:off x="677334" y="2160589"/>
            <a:ext cx="6631386" cy="3880773"/>
          </a:xfrm>
        </p:spPr>
        <p:txBody>
          <a:bodyPr/>
          <a:lstStyle/>
          <a:p>
            <a:r>
              <a:rPr lang="fr-FR" dirty="0" smtClean="0"/>
              <a:t>Maladie fongique causé par des oomycètes </a:t>
            </a:r>
            <a:r>
              <a:rPr lang="fr-FR" i="1" dirty="0" smtClean="0"/>
              <a:t>Phytophtora</a:t>
            </a:r>
          </a:p>
          <a:p>
            <a:r>
              <a:rPr lang="fr-FR" dirty="0" smtClean="0"/>
              <a:t>Première observation en Corse en </a:t>
            </a:r>
            <a:r>
              <a:rPr lang="is-IS" dirty="0"/>
              <a:t>1880 (Perry, 1984</a:t>
            </a:r>
            <a:r>
              <a:rPr lang="is-IS" dirty="0" smtClean="0"/>
              <a:t>) </a:t>
            </a:r>
            <a:endParaRPr lang="is-IS" dirty="0"/>
          </a:p>
          <a:p>
            <a:r>
              <a:rPr lang="fr-FR" i="1" dirty="0" smtClean="0"/>
              <a:t>Très destructrice : tue des châtaigneraies complètes</a:t>
            </a:r>
          </a:p>
          <a:p>
            <a:endParaRPr lang="fr-FR" i="1" dirty="0"/>
          </a:p>
          <a:p>
            <a:r>
              <a:rPr lang="fr-FR" dirty="0" smtClean="0"/>
              <a:t>Solutions :</a:t>
            </a:r>
          </a:p>
          <a:p>
            <a:pPr lvl="1"/>
            <a:r>
              <a:rPr lang="fr-FR" dirty="0" smtClean="0"/>
              <a:t>Hybrides : pas autorisé en AOP en Corse</a:t>
            </a:r>
          </a:p>
          <a:p>
            <a:pPr lvl="1"/>
            <a:r>
              <a:rPr lang="fr-FR" dirty="0" smtClean="0"/>
              <a:t>La prévention</a:t>
            </a:r>
          </a:p>
          <a:p>
            <a:pPr lvl="1"/>
            <a:r>
              <a:rPr lang="fr-FR" dirty="0" smtClean="0"/>
              <a:t>Vidéo </a:t>
            </a:r>
            <a:r>
              <a:rPr lang="fr-FR" dirty="0"/>
              <a:t>: 1 - 2.50 : </a:t>
            </a:r>
            <a:r>
              <a:rPr lang="fr-FR" dirty="0">
                <a:hlinkClick r:id="rId2"/>
              </a:rPr>
              <a:t>https://</a:t>
            </a:r>
            <a:r>
              <a:rPr lang="fr-FR" dirty="0" smtClean="0">
                <a:hlinkClick r:id="rId2"/>
              </a:rPr>
              <a:t>www.youtube.com/watch?v=nyVuLnayUGY</a:t>
            </a:r>
            <a:r>
              <a:rPr lang="fr-FR" dirty="0" smtClean="0"/>
              <a:t> </a:t>
            </a:r>
            <a:endParaRPr lang="fr-F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8720" y="1436914"/>
            <a:ext cx="4883280" cy="5421086"/>
          </a:xfrm>
          <a:prstGeom prst="rect">
            <a:avLst/>
          </a:prstGeom>
        </p:spPr>
      </p:pic>
    </p:spTree>
    <p:extLst>
      <p:ext uri="{BB962C8B-B14F-4D97-AF65-F5344CB8AC3E}">
        <p14:creationId xmlns:p14="http://schemas.microsoft.com/office/powerpoint/2010/main" val="10301368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lh3.googleusercontent.com/ndyHYXJJ9qR6xsJ6GECh9p7Ffz7y1A8XRXe0aePf1NrSMJfNxVlKdqO60sR9KryAOdvomgxEslufCq991WCuUNjzgzMlde9IYFBL0rQOdLqFaKuf7wc0SHiNzUOdAK4EjO_y4PuUqRQ"/>
          <p:cNvPicPr>
            <a:picLocks noChangeAspect="1" noChangeArrowheads="1"/>
          </p:cNvPicPr>
          <p:nvPr/>
        </p:nvPicPr>
        <p:blipFill rotWithShape="1">
          <a:blip r:embed="rId3">
            <a:extLst>
              <a:ext uri="{28A0092B-C50C-407E-A947-70E740481C1C}">
                <a14:useLocalDpi xmlns:a14="http://schemas.microsoft.com/office/drawing/2010/main" val="0"/>
              </a:ext>
            </a:extLst>
          </a:blip>
          <a:srcRect r="447" b="-5"/>
          <a:stretch/>
        </p:blipFill>
        <p:spPr bwMode="auto">
          <a:xfrm>
            <a:off x="322048" y="14"/>
            <a:ext cx="4551304" cy="3428985"/>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71721" y="3424"/>
            <a:ext cx="7681796" cy="1320800"/>
          </a:xfrm>
        </p:spPr>
        <p:txBody>
          <a:bodyPr spcFirstLastPara="1" vert="horz" wrap="square" lIns="121920" tIns="60960" rIns="121920" bIns="60960" rtlCol="0" anchor="t" anchorCtr="0">
            <a:normAutofit fontScale="90000"/>
          </a:bodyPr>
          <a:lstStyle/>
          <a:p>
            <a:pPr defTabSz="609585">
              <a:spcBef>
                <a:spcPct val="0"/>
              </a:spcBef>
            </a:pPr>
            <a:r>
              <a:rPr lang="en-US" sz="4800" dirty="0" smtClean="0"/>
              <a:t>Chancre du </a:t>
            </a:r>
            <a:r>
              <a:rPr lang="en-US" sz="4800" dirty="0" err="1" smtClean="0"/>
              <a:t>châtaignier</a:t>
            </a:r>
            <a:r>
              <a:rPr lang="en-US" sz="4800" dirty="0" smtClean="0"/>
              <a:t> </a:t>
            </a:r>
            <a:r>
              <a:rPr lang="en-US" sz="4800" i="1" dirty="0"/>
              <a:t>(</a:t>
            </a:r>
            <a:r>
              <a:rPr lang="en-US" sz="4800" i="1" dirty="0" err="1"/>
              <a:t>Endothia</a:t>
            </a:r>
            <a:r>
              <a:rPr lang="en-US" sz="4800" i="1" dirty="0"/>
              <a:t> </a:t>
            </a:r>
            <a:r>
              <a:rPr lang="en-US" sz="4800" i="1" dirty="0" err="1"/>
              <a:t>parasitica</a:t>
            </a:r>
            <a:r>
              <a:rPr lang="en-US" sz="4800" i="1" dirty="0"/>
              <a:t>)</a:t>
            </a:r>
            <a:endParaRPr lang="en-US" sz="4800" i="1" dirty="0"/>
          </a:p>
        </p:txBody>
      </p:sp>
      <p:pic>
        <p:nvPicPr>
          <p:cNvPr id="7170" name="Picture 2" descr="hancre de l'écorce - Wikiwand"/>
          <p:cNvPicPr>
            <a:picLocks noChangeAspect="1" noChangeArrowheads="1"/>
          </p:cNvPicPr>
          <p:nvPr/>
        </p:nvPicPr>
        <p:blipFill rotWithShape="1">
          <a:blip r:embed="rId4">
            <a:extLst>
              <a:ext uri="{28A0092B-C50C-407E-A947-70E740481C1C}">
                <a14:useLocalDpi xmlns:a14="http://schemas.microsoft.com/office/drawing/2010/main" val="0"/>
              </a:ext>
            </a:extLst>
          </a:blip>
          <a:srcRect t="12618" r="1" b="22336"/>
          <a:stretch/>
        </p:blipFill>
        <p:spPr bwMode="auto">
          <a:xfrm>
            <a:off x="-10632" y="3429000"/>
            <a:ext cx="3514375"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3476967" y="1324224"/>
            <a:ext cx="7074919" cy="6675323"/>
          </a:xfrm>
        </p:spPr>
        <p:txBody>
          <a:bodyPr spcFirstLastPara="1" vert="horz" wrap="square" lIns="121920" tIns="60960" rIns="121920" bIns="60960" rtlCol="0" anchor="t" anchorCtr="0">
            <a:noAutofit/>
          </a:bodyPr>
          <a:lstStyle/>
          <a:p>
            <a:pPr defTabSz="609585">
              <a:spcBef>
                <a:spcPts val="1333"/>
              </a:spcBef>
              <a:buSzPct val="80000"/>
              <a:buFont typeface="Wingdings 3" charset="2"/>
              <a:buChar char=""/>
            </a:pPr>
            <a:r>
              <a:rPr lang="fr-FR" dirty="0"/>
              <a:t>Maladie fongique infectant </a:t>
            </a:r>
            <a:r>
              <a:rPr lang="fr-FR" dirty="0" smtClean="0"/>
              <a:t>l'écorce</a:t>
            </a:r>
          </a:p>
          <a:p>
            <a:pPr defTabSz="609585">
              <a:spcBef>
                <a:spcPts val="1333"/>
              </a:spcBef>
              <a:buSzPct val="80000"/>
              <a:buFont typeface="Wingdings 3" charset="2"/>
              <a:buChar char=""/>
            </a:pPr>
            <a:r>
              <a:rPr lang="fr-FR" dirty="0" smtClean="0"/>
              <a:t>Présent </a:t>
            </a:r>
            <a:r>
              <a:rPr lang="fr-FR" dirty="0"/>
              <a:t>depuis la seconde moitié du XXe </a:t>
            </a:r>
            <a:r>
              <a:rPr lang="fr-FR" dirty="0" smtClean="0"/>
              <a:t>siècle </a:t>
            </a:r>
          </a:p>
          <a:p>
            <a:pPr defTabSz="609585">
              <a:spcBef>
                <a:spcPts val="1333"/>
              </a:spcBef>
              <a:buSzPct val="80000"/>
              <a:buFont typeface="Wingdings 3" charset="2"/>
              <a:buChar char=""/>
            </a:pPr>
            <a:r>
              <a:rPr lang="fr-FR" dirty="0" smtClean="0"/>
              <a:t>Augmentation </a:t>
            </a:r>
            <a:r>
              <a:rPr lang="fr-FR" dirty="0"/>
              <a:t>de l'incidence ces dernières années due </a:t>
            </a:r>
            <a:r>
              <a:rPr lang="fr-FR" dirty="0" smtClean="0"/>
              <a:t>au cynips (vecteur</a:t>
            </a:r>
            <a:r>
              <a:rPr lang="fr-FR" dirty="0"/>
              <a:t>) (</a:t>
            </a:r>
            <a:r>
              <a:rPr lang="fr-FR" dirty="0" err="1"/>
              <a:t>AOCfarinedechâtaignecorse</a:t>
            </a:r>
            <a:r>
              <a:rPr lang="fr-FR" dirty="0"/>
              <a:t>, 2019 ; </a:t>
            </a:r>
            <a:r>
              <a:rPr lang="fr-FR" dirty="0" err="1"/>
              <a:t>Rigling</a:t>
            </a:r>
            <a:r>
              <a:rPr lang="fr-FR" dirty="0"/>
              <a:t> et al., 2014</a:t>
            </a:r>
            <a:r>
              <a:rPr lang="fr-FR" dirty="0" smtClean="0"/>
              <a:t>) </a:t>
            </a:r>
          </a:p>
          <a:p>
            <a:pPr defTabSz="609585">
              <a:spcBef>
                <a:spcPts val="1333"/>
              </a:spcBef>
              <a:buSzPct val="80000"/>
              <a:buFont typeface="Wingdings 3" charset="2"/>
              <a:buChar char=""/>
            </a:pPr>
            <a:r>
              <a:rPr lang="fr-FR" dirty="0" smtClean="0"/>
              <a:t>Tue </a:t>
            </a:r>
            <a:r>
              <a:rPr lang="fr-FR" dirty="0"/>
              <a:t>les branches au-dessus du point d'infection. "Maladie de l'abandon</a:t>
            </a:r>
            <a:r>
              <a:rPr lang="fr-FR" dirty="0" smtClean="0"/>
              <a:t>"</a:t>
            </a:r>
            <a:endParaRPr lang="en-US" dirty="0">
              <a:latin typeface="Calibri" charset="0"/>
              <a:ea typeface="Calibri" charset="0"/>
              <a:cs typeface="Calibri" charset="0"/>
            </a:endParaRPr>
          </a:p>
          <a:p>
            <a:pPr defTabSz="609585">
              <a:spcBef>
                <a:spcPts val="1333"/>
              </a:spcBef>
              <a:buSzPct val="80000"/>
              <a:buFont typeface="Wingdings 3" charset="2"/>
              <a:buChar char=""/>
            </a:pPr>
            <a:r>
              <a:rPr lang="fr-FR" dirty="0"/>
              <a:t>Solutions: </a:t>
            </a:r>
            <a:endParaRPr lang="fr-FR" dirty="0" smtClean="0"/>
          </a:p>
          <a:p>
            <a:pPr lvl="1" defTabSz="609585">
              <a:spcBef>
                <a:spcPts val="1333"/>
              </a:spcBef>
              <a:buSzPct val="80000"/>
              <a:buFont typeface="Wingdings 3" charset="2"/>
              <a:buChar char=""/>
            </a:pPr>
            <a:r>
              <a:rPr lang="fr-FR" sz="1800" dirty="0" smtClean="0"/>
              <a:t>Tailler </a:t>
            </a:r>
            <a:r>
              <a:rPr lang="fr-FR" sz="1800" dirty="0"/>
              <a:t>soigneusement les branches </a:t>
            </a:r>
            <a:r>
              <a:rPr lang="fr-FR" sz="1800" dirty="0" smtClean="0"/>
              <a:t>infectées </a:t>
            </a:r>
          </a:p>
          <a:p>
            <a:pPr lvl="1" defTabSz="609585">
              <a:spcBef>
                <a:spcPts val="1333"/>
              </a:spcBef>
              <a:buSzPct val="80000"/>
              <a:buFont typeface="Wingdings 3" charset="2"/>
              <a:buChar char=""/>
            </a:pPr>
            <a:r>
              <a:rPr lang="fr-FR" sz="1800" dirty="0" smtClean="0"/>
              <a:t>Lutte </a:t>
            </a:r>
            <a:r>
              <a:rPr lang="fr-FR" sz="1800" dirty="0"/>
              <a:t>biologique à l'aide de souches </a:t>
            </a:r>
            <a:r>
              <a:rPr lang="fr-FR" sz="1800" dirty="0" err="1"/>
              <a:t>hypovirulentes</a:t>
            </a:r>
            <a:r>
              <a:rPr lang="fr-FR" sz="1800" dirty="0"/>
              <a:t> du champignon (Robin &amp; </a:t>
            </a:r>
            <a:r>
              <a:rPr lang="fr-FR" sz="1800" dirty="0" err="1"/>
              <a:t>Heiniger</a:t>
            </a:r>
            <a:r>
              <a:rPr lang="fr-FR" sz="1800" dirty="0"/>
              <a:t>, 2001</a:t>
            </a:r>
            <a:r>
              <a:rPr lang="fr-FR" sz="1800" dirty="0" smtClean="0"/>
              <a:t>)</a:t>
            </a:r>
          </a:p>
          <a:p>
            <a:pPr lvl="1" defTabSz="609585">
              <a:spcBef>
                <a:spcPts val="1333"/>
              </a:spcBef>
              <a:buSzPct val="80000"/>
              <a:buFont typeface="Wingdings 3" charset="2"/>
              <a:buChar char=""/>
            </a:pPr>
            <a:r>
              <a:rPr lang="fr-FR" sz="1800" dirty="0" smtClean="0">
                <a:latin typeface="Calibri" charset="0"/>
                <a:ea typeface="Calibri" charset="0"/>
                <a:cs typeface="Calibri" charset="0"/>
              </a:rPr>
              <a:t>Vidéo : 2.50 -7.30</a:t>
            </a:r>
            <a:endParaRPr lang="en-US" dirty="0">
              <a:latin typeface="Calibri" charset="0"/>
              <a:ea typeface="Calibri" charset="0"/>
              <a:cs typeface="Calibri" charset="0"/>
            </a:endParaRPr>
          </a:p>
        </p:txBody>
      </p:sp>
      <p:sp>
        <p:nvSpPr>
          <p:cNvPr id="4" name="Slide Number Placeholder 3"/>
          <p:cNvSpPr>
            <a:spLocks noGrp="1"/>
          </p:cNvSpPr>
          <p:nvPr>
            <p:ph type="sldNum" idx="12"/>
          </p:nvPr>
        </p:nvSpPr>
        <p:spPr/>
        <p:txBody>
          <a:bodyPr/>
          <a:lstStyle/>
          <a:p>
            <a:fld id="{00000000-1234-1234-1234-123412341234}" type="slidenum">
              <a:rPr lang="uk-UA" smtClean="0"/>
              <a:pPr/>
              <a:t>23</a:t>
            </a:fld>
            <a:endParaRPr lang="uk-UA"/>
          </a:p>
        </p:txBody>
      </p:sp>
    </p:spTree>
    <p:extLst>
      <p:ext uri="{BB962C8B-B14F-4D97-AF65-F5344CB8AC3E}">
        <p14:creationId xmlns:p14="http://schemas.microsoft.com/office/powerpoint/2010/main" val="8479799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415600" y="127943"/>
            <a:ext cx="11360800" cy="763600"/>
          </a:xfrm>
          <a:prstGeom prst="rect">
            <a:avLst/>
          </a:prstGeom>
        </p:spPr>
        <p:txBody>
          <a:bodyPr spcFirstLastPara="1" vert="horz" wrap="square" lIns="121900" tIns="121900" rIns="121900" bIns="121900" rtlCol="0" anchor="t" anchorCtr="0">
            <a:noAutofit/>
          </a:bodyPr>
          <a:lstStyle/>
          <a:p>
            <a:r>
              <a:rPr lang="nl-NL" dirty="0" smtClean="0"/>
              <a:t>Le </a:t>
            </a:r>
            <a:r>
              <a:rPr lang="nl-NL" dirty="0" err="1" smtClean="0"/>
              <a:t>cynips</a:t>
            </a:r>
            <a:r>
              <a:rPr lang="nl-NL" dirty="0" smtClean="0"/>
              <a:t> occidentale</a:t>
            </a:r>
            <a:endParaRPr dirty="0"/>
          </a:p>
        </p:txBody>
      </p:sp>
      <p:sp>
        <p:nvSpPr>
          <p:cNvPr id="115" name="Google Shape;115;p23"/>
          <p:cNvSpPr txBox="1">
            <a:spLocks noGrp="1"/>
          </p:cNvSpPr>
          <p:nvPr>
            <p:ph type="body" idx="1"/>
          </p:nvPr>
        </p:nvSpPr>
        <p:spPr>
          <a:xfrm>
            <a:off x="415600" y="934722"/>
            <a:ext cx="9633564" cy="4555200"/>
          </a:xfrm>
          <a:prstGeom prst="rect">
            <a:avLst/>
          </a:prstGeom>
        </p:spPr>
        <p:txBody>
          <a:bodyPr spcFirstLastPara="1" vert="horz" wrap="square" lIns="121900" tIns="121900" rIns="121900" bIns="121900" rtlCol="0" anchor="t" anchorCtr="0">
            <a:noAutofit/>
          </a:bodyPr>
          <a:lstStyle/>
          <a:p>
            <a:r>
              <a:rPr lang="fr-FR" dirty="0" smtClean="0">
                <a:latin typeface="Calibri" charset="0"/>
                <a:ea typeface="Calibri" charset="0"/>
                <a:cs typeface="Calibri" charset="0"/>
              </a:rPr>
              <a:t>Arrivé en 2010 en Corse (vient d’Asie) (</a:t>
            </a:r>
            <a:r>
              <a:rPr lang="fr-FR" dirty="0" err="1" smtClean="0">
                <a:latin typeface="Calibri" charset="0"/>
                <a:ea typeface="Calibri" charset="0"/>
                <a:cs typeface="Calibri" charset="0"/>
              </a:rPr>
              <a:t>AOCfarinedechâtaignecorse</a:t>
            </a:r>
            <a:r>
              <a:rPr lang="fr-FR" dirty="0" smtClean="0">
                <a:latin typeface="Calibri" charset="0"/>
                <a:ea typeface="Calibri" charset="0"/>
                <a:cs typeface="Calibri" charset="0"/>
              </a:rPr>
              <a:t>, 2018)</a:t>
            </a:r>
          </a:p>
          <a:p>
            <a:r>
              <a:rPr lang="fr-FR" dirty="0" smtClean="0">
                <a:latin typeface="Calibri" charset="0"/>
                <a:ea typeface="Calibri" charset="0"/>
                <a:cs typeface="Calibri" charset="0"/>
              </a:rPr>
              <a:t>A rapidement colonisé la Corse et causé des dégâts substantiels : en 2018, la production de châtaignes était </a:t>
            </a:r>
            <a:r>
              <a:rPr lang="fr-FR" b="1" dirty="0" smtClean="0">
                <a:latin typeface="Calibri" charset="0"/>
                <a:ea typeface="Calibri" charset="0"/>
                <a:cs typeface="Calibri" charset="0"/>
              </a:rPr>
              <a:t>13.5%</a:t>
            </a:r>
            <a:r>
              <a:rPr lang="fr-FR" dirty="0" smtClean="0">
                <a:latin typeface="Calibri" charset="0"/>
                <a:ea typeface="Calibri" charset="0"/>
                <a:cs typeface="Calibri" charset="0"/>
              </a:rPr>
              <a:t> de celle en 2010 (DRAAF, 2015, 2017, 2019)</a:t>
            </a:r>
          </a:p>
          <a:p>
            <a:r>
              <a:rPr lang="fr-FR" dirty="0" smtClean="0">
                <a:latin typeface="Calibri" charset="0"/>
                <a:ea typeface="Calibri" charset="0"/>
                <a:cs typeface="Calibri" charset="0"/>
              </a:rPr>
              <a:t>Vidéo : a partir de 7 min 30</a:t>
            </a:r>
            <a:endParaRPr lang="fr-FR" dirty="0">
              <a:latin typeface="Calibri" charset="0"/>
              <a:ea typeface="Calibri" charset="0"/>
              <a:cs typeface="Calibri" charset="0"/>
            </a:endParaRPr>
          </a:p>
        </p:txBody>
      </p:sp>
      <p:graphicFrame>
        <p:nvGraphicFramePr>
          <p:cNvPr id="5" name="Chart 4"/>
          <p:cNvGraphicFramePr/>
          <p:nvPr>
            <p:extLst>
              <p:ext uri="{D42A27DB-BD31-4B8C-83A1-F6EECF244321}">
                <p14:modId xmlns:p14="http://schemas.microsoft.com/office/powerpoint/2010/main" val="1186527228"/>
              </p:ext>
            </p:extLst>
          </p:nvPr>
        </p:nvGraphicFramePr>
        <p:xfrm>
          <a:off x="0" y="2455473"/>
          <a:ext cx="8285055" cy="4530437"/>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idx="12"/>
          </p:nvPr>
        </p:nvSpPr>
        <p:spPr/>
        <p:txBody>
          <a:bodyPr/>
          <a:lstStyle/>
          <a:p>
            <a:fld id="{00000000-1234-1234-1234-123412341234}" type="slidenum">
              <a:rPr lang="uk-UA" smtClean="0"/>
              <a:pPr/>
              <a:t>24</a:t>
            </a:fld>
            <a:endParaRPr lang="uk-UA"/>
          </a:p>
        </p:txBody>
      </p:sp>
      <p:sp>
        <p:nvSpPr>
          <p:cNvPr id="3" name="Rectangle 2"/>
          <p:cNvSpPr/>
          <p:nvPr/>
        </p:nvSpPr>
        <p:spPr>
          <a:xfrm>
            <a:off x="8073913" y="5696845"/>
            <a:ext cx="633507" cy="369332"/>
          </a:xfrm>
          <a:prstGeom prst="rect">
            <a:avLst/>
          </a:prstGeom>
        </p:spPr>
        <p:txBody>
          <a:bodyPr wrap="none">
            <a:spAutoFit/>
          </a:bodyPr>
          <a:lstStyle/>
          <a:p>
            <a:r>
              <a:rPr lang="is-IS" dirty="0">
                <a:latin typeface="Arial" charset="0"/>
              </a:rPr>
              <a:t>248 </a:t>
            </a:r>
          </a:p>
        </p:txBody>
      </p:sp>
      <p:sp>
        <p:nvSpPr>
          <p:cNvPr id="4" name="TextBox 3"/>
          <p:cNvSpPr txBox="1"/>
          <p:nvPr/>
        </p:nvSpPr>
        <p:spPr>
          <a:xfrm>
            <a:off x="8125414" y="6480023"/>
            <a:ext cx="1637878" cy="369332"/>
          </a:xfrm>
          <a:prstGeom prst="rect">
            <a:avLst/>
          </a:prstGeom>
          <a:noFill/>
        </p:spPr>
        <p:txBody>
          <a:bodyPr wrap="square" rtlCol="0">
            <a:spAutoFit/>
          </a:bodyPr>
          <a:lstStyle/>
          <a:p>
            <a:r>
              <a:rPr lang="fr-FR" smtClean="0"/>
              <a:t>2019	2020   </a:t>
            </a:r>
            <a:endParaRPr lang="fr-FR"/>
          </a:p>
        </p:txBody>
      </p:sp>
      <p:sp>
        <p:nvSpPr>
          <p:cNvPr id="8" name="Rectangle 7"/>
          <p:cNvSpPr/>
          <p:nvPr/>
        </p:nvSpPr>
        <p:spPr>
          <a:xfrm>
            <a:off x="8994638" y="5859185"/>
            <a:ext cx="569387" cy="369332"/>
          </a:xfrm>
          <a:prstGeom prst="rect">
            <a:avLst/>
          </a:prstGeom>
        </p:spPr>
        <p:txBody>
          <a:bodyPr wrap="none">
            <a:spAutoFit/>
          </a:bodyPr>
          <a:lstStyle/>
          <a:p>
            <a:r>
              <a:rPr lang="is-IS" smtClean="0">
                <a:latin typeface="Arial" charset="0"/>
              </a:rPr>
              <a:t>154</a:t>
            </a:r>
            <a:endParaRPr lang="is-IS" dirty="0" smtClean="0">
              <a:latin typeface="Arial" charset="0"/>
            </a:endParaRPr>
          </a:p>
        </p:txBody>
      </p:sp>
      <p:sp>
        <p:nvSpPr>
          <p:cNvPr id="6" name="Rectangle 5"/>
          <p:cNvSpPr/>
          <p:nvPr/>
        </p:nvSpPr>
        <p:spPr>
          <a:xfrm>
            <a:off x="8285055" y="6050843"/>
            <a:ext cx="147745" cy="429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9279332" y="6228517"/>
            <a:ext cx="158180" cy="229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869224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5" name="Picture 4"/>
          <p:cNvPicPr>
            <a:picLocks noChangeAspect="1"/>
          </p:cNvPicPr>
          <p:nvPr/>
        </p:nvPicPr>
        <p:blipFill rotWithShape="1">
          <a:blip r:embed="rId3"/>
          <a:srcRect l="452" r="-5" b="-5"/>
          <a:stretch/>
        </p:blipFill>
        <p:spPr>
          <a:xfrm>
            <a:off x="322048" y="14"/>
            <a:ext cx="4551304" cy="3428985"/>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121" name="Google Shape;121;p24"/>
          <p:cNvSpPr txBox="1">
            <a:spLocks noGrp="1"/>
          </p:cNvSpPr>
          <p:nvPr>
            <p:ph type="title"/>
          </p:nvPr>
        </p:nvSpPr>
        <p:spPr>
          <a:xfrm>
            <a:off x="4159224" y="609600"/>
            <a:ext cx="5114776" cy="1320800"/>
          </a:xfrm>
          <a:prstGeom prst="rect">
            <a:avLst/>
          </a:prstGeom>
        </p:spPr>
        <p:txBody>
          <a:bodyPr spcFirstLastPara="1" vert="horz" wrap="square" lIns="121920" tIns="60960" rIns="121920" bIns="60960" rtlCol="0" anchor="t" anchorCtr="0">
            <a:normAutofit/>
          </a:bodyPr>
          <a:lstStyle/>
          <a:p>
            <a:pPr defTabSz="609585">
              <a:lnSpc>
                <a:spcPct val="90000"/>
              </a:lnSpc>
              <a:spcBef>
                <a:spcPct val="0"/>
              </a:spcBef>
            </a:pPr>
            <a:r>
              <a:rPr lang="en-US" sz="4133" dirty="0" err="1" smtClean="0"/>
              <a:t>Cynips</a:t>
            </a:r>
            <a:endParaRPr lang="en-US" sz="4133" dirty="0"/>
          </a:p>
        </p:txBody>
      </p:sp>
      <p:pic>
        <p:nvPicPr>
          <p:cNvPr id="2054" name="Picture 6" descr="âchers de Torymus sinensis sur une feuille de châtaignier au printemps"/>
          <p:cNvPicPr>
            <a:picLocks noChangeAspect="1" noChangeArrowheads="1"/>
          </p:cNvPicPr>
          <p:nvPr/>
        </p:nvPicPr>
        <p:blipFill rotWithShape="1">
          <a:blip r:embed="rId4">
            <a:extLst>
              <a:ext uri="{28A0092B-C50C-407E-A947-70E740481C1C}">
                <a14:useLocalDpi xmlns:a14="http://schemas.microsoft.com/office/drawing/2010/main" val="0"/>
              </a:ext>
            </a:extLst>
          </a:blip>
          <a:srcRect l="11358" r="12440" b="-3"/>
          <a:stretch/>
        </p:blipFill>
        <p:spPr bwMode="auto">
          <a:xfrm>
            <a:off x="-10632" y="3429000"/>
            <a:ext cx="3514375"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a:noFill/>
          <a:extLst>
            <a:ext uri="{909E8E84-426E-40DD-AFC4-6F175D3DCCD1}">
              <a14:hiddenFill xmlns:a14="http://schemas.microsoft.com/office/drawing/2010/main">
                <a:solidFill>
                  <a:srgbClr val="FFFFFF"/>
                </a:solidFill>
              </a14:hiddenFill>
            </a:ext>
          </a:extLst>
        </p:spPr>
      </p:pic>
      <p:sp>
        <p:nvSpPr>
          <p:cNvPr id="122" name="Google Shape;122;p24"/>
          <p:cNvSpPr txBox="1">
            <a:spLocks noGrp="1"/>
          </p:cNvSpPr>
          <p:nvPr>
            <p:ph type="body" idx="1"/>
          </p:nvPr>
        </p:nvSpPr>
        <p:spPr>
          <a:xfrm>
            <a:off x="4159224" y="2160588"/>
            <a:ext cx="5114776" cy="3880773"/>
          </a:xfrm>
          <a:prstGeom prst="rect">
            <a:avLst/>
          </a:prstGeom>
        </p:spPr>
        <p:txBody>
          <a:bodyPr spcFirstLastPara="1" vert="horz" wrap="square" lIns="121920" tIns="60960" rIns="121920" bIns="60960" rtlCol="0" anchor="t" anchorCtr="0">
            <a:normAutofit/>
          </a:bodyPr>
          <a:lstStyle/>
          <a:p>
            <a:pPr defTabSz="609585">
              <a:spcBef>
                <a:spcPts val="1333"/>
              </a:spcBef>
              <a:buSzPct val="80000"/>
              <a:buFont typeface="Wingdings 3" charset="2"/>
              <a:buChar char=""/>
            </a:pPr>
            <a:r>
              <a:rPr lang="fr-FR" dirty="0" smtClean="0">
                <a:latin typeface="Calibri" charset="0"/>
                <a:ea typeface="Calibri" charset="0"/>
                <a:cs typeface="Calibri" charset="0"/>
              </a:rPr>
              <a:t>Pond ses œufs dans les bourgeons (Cho &amp; Lee, 1963).</a:t>
            </a:r>
          </a:p>
          <a:p>
            <a:pPr defTabSz="609585">
              <a:spcBef>
                <a:spcPts val="1333"/>
              </a:spcBef>
              <a:buSzPct val="80000"/>
              <a:buFont typeface="Wingdings 3" charset="2"/>
              <a:buChar char=""/>
            </a:pPr>
            <a:r>
              <a:rPr lang="fr-FR" dirty="0" smtClean="0">
                <a:latin typeface="Calibri" charset="0"/>
                <a:ea typeface="Calibri" charset="0"/>
                <a:cs typeface="Calibri" charset="0"/>
              </a:rPr>
              <a:t>Conséquence: photosynthèse réduite et moins de fleurs donc moins de production</a:t>
            </a:r>
          </a:p>
          <a:p>
            <a:pPr defTabSz="609585">
              <a:spcBef>
                <a:spcPts val="1333"/>
              </a:spcBef>
              <a:buSzPct val="80000"/>
              <a:buFont typeface="Wingdings 3" charset="2"/>
              <a:buChar char=""/>
            </a:pPr>
            <a:r>
              <a:rPr lang="fr-FR" dirty="0" smtClean="0">
                <a:latin typeface="Calibri" charset="0"/>
                <a:ea typeface="Calibri" charset="0"/>
                <a:cs typeface="Calibri" charset="0"/>
              </a:rPr>
              <a:t>Stress exceptionnelle aux arbres</a:t>
            </a:r>
            <a:endParaRPr lang="fr-FR" dirty="0">
              <a:latin typeface="Calibri" charset="0"/>
              <a:ea typeface="Calibri" charset="0"/>
              <a:cs typeface="Calibri" charset="0"/>
            </a:endParaRPr>
          </a:p>
        </p:txBody>
      </p:sp>
      <p:sp>
        <p:nvSpPr>
          <p:cNvPr id="2" name="Slide Number Placeholder 1"/>
          <p:cNvSpPr>
            <a:spLocks noGrp="1"/>
          </p:cNvSpPr>
          <p:nvPr>
            <p:ph type="sldNum" idx="12"/>
          </p:nvPr>
        </p:nvSpPr>
        <p:spPr/>
        <p:txBody>
          <a:bodyPr/>
          <a:lstStyle/>
          <a:p>
            <a:fld id="{00000000-1234-1234-1234-123412341234}" type="slidenum">
              <a:rPr lang="uk-UA" smtClean="0"/>
              <a:pPr/>
              <a:t>25</a:t>
            </a:fld>
            <a:endParaRPr lang="uk-UA"/>
          </a:p>
        </p:txBody>
      </p:sp>
    </p:spTree>
    <p:extLst>
      <p:ext uri="{BB962C8B-B14F-4D97-AF65-F5344CB8AC3E}">
        <p14:creationId xmlns:p14="http://schemas.microsoft.com/office/powerpoint/2010/main" val="12430136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3074" name="Picture 2" descr="emale of Torymus sinensis | Download Scientific Diagram"/>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t="11414" b="11416"/>
          <a:stretch/>
        </p:blipFill>
        <p:spPr bwMode="auto">
          <a:xfrm>
            <a:off x="27" y="13"/>
            <a:ext cx="12188797" cy="6866451"/>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7;p25"/>
          <p:cNvSpPr txBox="1">
            <a:spLocks noGrp="1"/>
          </p:cNvSpPr>
          <p:nvPr>
            <p:ph type="title"/>
          </p:nvPr>
        </p:nvSpPr>
        <p:spPr>
          <a:xfrm>
            <a:off x="424719" y="-59260"/>
            <a:ext cx="8596668" cy="1320800"/>
          </a:xfrm>
          <a:prstGeom prst="rect">
            <a:avLst/>
          </a:prstGeom>
        </p:spPr>
        <p:txBody>
          <a:bodyPr spcFirstLastPara="1" vert="horz" wrap="square" lIns="121920" tIns="60960" rIns="121920" bIns="60960" rtlCol="0" anchor="ctr" anchorCtr="0">
            <a:normAutofit/>
          </a:bodyPr>
          <a:lstStyle/>
          <a:p>
            <a:pPr defTabSz="609585">
              <a:spcBef>
                <a:spcPct val="0"/>
              </a:spcBef>
            </a:pPr>
            <a:r>
              <a:rPr lang="fr-FR" sz="4400" dirty="0" smtClean="0">
                <a:solidFill>
                  <a:schemeClr val="tx1"/>
                </a:solidFill>
              </a:rPr>
              <a:t>Contrôle du cynips</a:t>
            </a:r>
            <a:endParaRPr lang="fr-FR" sz="4400" dirty="0">
              <a:solidFill>
                <a:schemeClr val="tx1"/>
              </a:solidFill>
            </a:endParaRPr>
          </a:p>
        </p:txBody>
      </p:sp>
      <p:sp>
        <p:nvSpPr>
          <p:cNvPr id="128" name="Google Shape;128;p25"/>
          <p:cNvSpPr txBox="1">
            <a:spLocks noGrp="1"/>
          </p:cNvSpPr>
          <p:nvPr>
            <p:ph type="body" idx="1"/>
          </p:nvPr>
        </p:nvSpPr>
        <p:spPr>
          <a:xfrm>
            <a:off x="0" y="2208388"/>
            <a:ext cx="6192949" cy="3285067"/>
          </a:xfrm>
          <a:prstGeom prst="rect">
            <a:avLst/>
          </a:prstGeom>
        </p:spPr>
        <p:txBody>
          <a:bodyPr spcFirstLastPara="1" vert="horz" wrap="square" lIns="121920" tIns="60960" rIns="121920" bIns="60960" rtlCol="0" anchor="ctr" anchorCtr="0">
            <a:noAutofit/>
          </a:bodyPr>
          <a:lstStyle/>
          <a:p>
            <a:pPr defTabSz="609585">
              <a:lnSpc>
                <a:spcPct val="90000"/>
              </a:lnSpc>
              <a:spcBef>
                <a:spcPts val="1333"/>
              </a:spcBef>
              <a:buSzPct val="80000"/>
              <a:buFont typeface="Wingdings 3" charset="2"/>
              <a:buChar char=""/>
            </a:pPr>
            <a:r>
              <a:rPr lang="fr-FR" sz="2000" dirty="0" smtClean="0">
                <a:latin typeface="Calibri" charset="0"/>
                <a:ea typeface="Calibri" charset="0"/>
                <a:cs typeface="Calibri" charset="0"/>
              </a:rPr>
              <a:t>Lutte biologique grâce au </a:t>
            </a:r>
            <a:r>
              <a:rPr lang="fr-FR" sz="2000" i="1" dirty="0" err="1" smtClean="0">
                <a:latin typeface="Calibri" charset="0"/>
                <a:ea typeface="Calibri" charset="0"/>
                <a:cs typeface="Calibri" charset="0"/>
              </a:rPr>
              <a:t>Torymus</a:t>
            </a:r>
            <a:r>
              <a:rPr lang="fr-FR" sz="2000" i="1" dirty="0" smtClean="0">
                <a:latin typeface="Calibri" charset="0"/>
                <a:ea typeface="Calibri" charset="0"/>
                <a:cs typeface="Calibri" charset="0"/>
              </a:rPr>
              <a:t> </a:t>
            </a:r>
            <a:r>
              <a:rPr lang="fr-FR" sz="2000" i="1" dirty="0" err="1" smtClean="0">
                <a:latin typeface="Calibri" charset="0"/>
                <a:ea typeface="Calibri" charset="0"/>
                <a:cs typeface="Calibri" charset="0"/>
              </a:rPr>
              <a:t>sinensis</a:t>
            </a:r>
            <a:r>
              <a:rPr lang="fr-FR" sz="2000" i="1" dirty="0" smtClean="0">
                <a:latin typeface="Calibri" charset="0"/>
                <a:ea typeface="Calibri" charset="0"/>
                <a:cs typeface="Calibri" charset="0"/>
              </a:rPr>
              <a:t> </a:t>
            </a:r>
            <a:r>
              <a:rPr lang="fr-FR" sz="2000" dirty="0" smtClean="0">
                <a:latin typeface="Calibri" charset="0"/>
                <a:ea typeface="Calibri" charset="0"/>
                <a:cs typeface="Calibri" charset="0"/>
              </a:rPr>
              <a:t>(parasitoïde exotique).</a:t>
            </a:r>
          </a:p>
          <a:p>
            <a:pPr defTabSz="609585">
              <a:lnSpc>
                <a:spcPct val="90000"/>
              </a:lnSpc>
              <a:spcBef>
                <a:spcPts val="1333"/>
              </a:spcBef>
              <a:buSzPct val="80000"/>
              <a:buFont typeface="Wingdings 3" charset="2"/>
              <a:buChar char=""/>
            </a:pPr>
            <a:r>
              <a:rPr lang="fr-FR" sz="2000" dirty="0" smtClean="0">
                <a:latin typeface="Calibri" charset="0"/>
                <a:ea typeface="Calibri" charset="0"/>
                <a:cs typeface="Calibri" charset="0"/>
              </a:rPr>
              <a:t>Il faut attendre au moins 7 ans pour qu'une véritable amélioration de la situation devienne perceptible (</a:t>
            </a:r>
            <a:r>
              <a:rPr lang="fr-FR" sz="2000" dirty="0" err="1" smtClean="0">
                <a:latin typeface="Calibri" charset="0"/>
                <a:ea typeface="Calibri" charset="0"/>
                <a:cs typeface="Calibri" charset="0"/>
              </a:rPr>
              <a:t>Borowiec</a:t>
            </a:r>
            <a:r>
              <a:rPr lang="fr-FR" sz="2000" dirty="0" smtClean="0">
                <a:latin typeface="Calibri" charset="0"/>
                <a:ea typeface="Calibri" charset="0"/>
                <a:cs typeface="Calibri" charset="0"/>
              </a:rPr>
              <a:t> </a:t>
            </a:r>
            <a:r>
              <a:rPr lang="fr-FR" sz="2000" i="1" dirty="0" smtClean="0">
                <a:latin typeface="Calibri" charset="0"/>
                <a:ea typeface="Calibri" charset="0"/>
                <a:cs typeface="Calibri" charset="0"/>
              </a:rPr>
              <a:t>et al.</a:t>
            </a:r>
            <a:r>
              <a:rPr lang="fr-FR" sz="2000" dirty="0" smtClean="0">
                <a:latin typeface="Calibri" charset="0"/>
                <a:ea typeface="Calibri" charset="0"/>
                <a:cs typeface="Calibri" charset="0"/>
              </a:rPr>
              <a:t>, 2018; </a:t>
            </a:r>
            <a:r>
              <a:rPr lang="fr-FR" sz="2000" dirty="0" err="1" smtClean="0">
                <a:latin typeface="Calibri" charset="0"/>
                <a:ea typeface="Calibri" charset="0"/>
                <a:cs typeface="Calibri" charset="0"/>
              </a:rPr>
              <a:t>Ferracini</a:t>
            </a:r>
            <a:r>
              <a:rPr lang="fr-FR" sz="2000" dirty="0" smtClean="0">
                <a:latin typeface="Calibri" charset="0"/>
                <a:ea typeface="Calibri" charset="0"/>
                <a:cs typeface="Calibri" charset="0"/>
              </a:rPr>
              <a:t> </a:t>
            </a:r>
            <a:r>
              <a:rPr lang="fr-FR" sz="2000" i="1" dirty="0" smtClean="0">
                <a:latin typeface="Calibri" charset="0"/>
                <a:ea typeface="Calibri" charset="0"/>
                <a:cs typeface="Calibri" charset="0"/>
              </a:rPr>
              <a:t>et al., </a:t>
            </a:r>
            <a:r>
              <a:rPr lang="fr-FR" sz="2000" dirty="0" smtClean="0">
                <a:latin typeface="Calibri" charset="0"/>
                <a:ea typeface="Calibri" charset="0"/>
                <a:cs typeface="Calibri" charset="0"/>
              </a:rPr>
              <a:t>2019)</a:t>
            </a:r>
          </a:p>
          <a:p>
            <a:pPr defTabSz="609585">
              <a:lnSpc>
                <a:spcPct val="90000"/>
              </a:lnSpc>
              <a:spcBef>
                <a:spcPts val="1333"/>
              </a:spcBef>
              <a:buSzPct val="80000"/>
              <a:buFont typeface="Wingdings 3" charset="2"/>
              <a:buChar char=""/>
            </a:pPr>
            <a:r>
              <a:rPr lang="fr-FR" sz="2000" dirty="0" smtClean="0">
                <a:latin typeface="Calibri" charset="0"/>
                <a:ea typeface="Calibri" charset="0"/>
                <a:cs typeface="Calibri" charset="0"/>
              </a:rPr>
              <a:t>Depuis 3 ans, ca va mieux :</a:t>
            </a:r>
          </a:p>
          <a:p>
            <a:pPr lvl="1" defTabSz="609585">
              <a:lnSpc>
                <a:spcPct val="90000"/>
              </a:lnSpc>
              <a:spcBef>
                <a:spcPts val="1333"/>
              </a:spcBef>
              <a:buSzPct val="80000"/>
              <a:buFont typeface="Wingdings 3" charset="2"/>
              <a:buChar char=""/>
            </a:pPr>
            <a:r>
              <a:rPr lang="fr-FR" sz="2000" dirty="0" smtClean="0">
                <a:latin typeface="Calibri" charset="0"/>
                <a:ea typeface="Calibri" charset="0"/>
                <a:cs typeface="Calibri" charset="0"/>
              </a:rPr>
              <a:t>Des feuilles plus grandes</a:t>
            </a:r>
          </a:p>
          <a:p>
            <a:pPr lvl="1" defTabSz="609585">
              <a:lnSpc>
                <a:spcPct val="90000"/>
              </a:lnSpc>
              <a:spcBef>
                <a:spcPts val="1333"/>
              </a:spcBef>
              <a:buSzPct val="80000"/>
              <a:buFont typeface="Wingdings 3" charset="2"/>
              <a:buChar char=""/>
            </a:pPr>
            <a:r>
              <a:rPr lang="fr-FR" sz="2000" dirty="0" smtClean="0">
                <a:latin typeface="Calibri" charset="0"/>
                <a:ea typeface="Calibri" charset="0"/>
                <a:cs typeface="Calibri" charset="0"/>
              </a:rPr>
              <a:t>Plus de production</a:t>
            </a:r>
          </a:p>
          <a:p>
            <a:pPr lvl="1" defTabSz="609585">
              <a:lnSpc>
                <a:spcPct val="90000"/>
              </a:lnSpc>
              <a:spcBef>
                <a:spcPts val="1333"/>
              </a:spcBef>
              <a:buSzPct val="80000"/>
              <a:buFont typeface="Wingdings 3" charset="2"/>
              <a:buChar char=""/>
            </a:pPr>
            <a:r>
              <a:rPr lang="fr-FR" sz="2000" dirty="0" smtClean="0">
                <a:latin typeface="Calibri" charset="0"/>
                <a:ea typeface="Calibri" charset="0"/>
                <a:cs typeface="Calibri" charset="0"/>
              </a:rPr>
              <a:t>Certains régions sont toujours sévèrement impactées</a:t>
            </a:r>
          </a:p>
          <a:p>
            <a:pPr defTabSz="609585">
              <a:lnSpc>
                <a:spcPct val="90000"/>
              </a:lnSpc>
              <a:spcBef>
                <a:spcPts val="1333"/>
              </a:spcBef>
              <a:buSzPct val="80000"/>
              <a:buFont typeface="Wingdings 3" charset="2"/>
              <a:buChar char=""/>
            </a:pPr>
            <a:endParaRPr lang="fr-FR" sz="2000" dirty="0">
              <a:latin typeface="Calibri" charset="0"/>
              <a:ea typeface="Calibri" charset="0"/>
              <a:cs typeface="Calibri" charset="0"/>
            </a:endParaRPr>
          </a:p>
        </p:txBody>
      </p:sp>
      <p:pic>
        <p:nvPicPr>
          <p:cNvPr id="1026" name="Picture 2" descr="https://lh4.googleusercontent.com/axeWAjBSIiNV36qVj3zLoB5q8075vXKT_idiN6qtoQ2BfeuHpNn8iy3SJsTQQos_NVDmQ8XpWnQ6W4FTgMi3zotndUMxHyy5ojO3COqmqK8WekvoFswjOx2s1pP9Yu6Xbm4vXn7VCkU"/>
          <p:cNvPicPr>
            <a:picLocks noChangeAspect="1" noChangeArrowheads="1"/>
          </p:cNvPicPr>
          <p:nvPr/>
        </p:nvPicPr>
        <p:blipFill rotWithShape="1">
          <a:blip r:embed="rId4">
            <a:extLst>
              <a:ext uri="{28A0092B-C50C-407E-A947-70E740481C1C}">
                <a14:useLocalDpi xmlns:a14="http://schemas.microsoft.com/office/drawing/2010/main" val="0"/>
              </a:ext>
            </a:extLst>
          </a:blip>
          <a:srcRect t="1711" r="-4" b="16381"/>
          <a:stretch/>
        </p:blipFill>
        <p:spPr bwMode="auto">
          <a:xfrm>
            <a:off x="8181171" y="3589867"/>
            <a:ext cx="4010829" cy="328506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idx="12"/>
          </p:nvPr>
        </p:nvSpPr>
        <p:spPr>
          <a:xfrm>
            <a:off x="8590663" y="6041362"/>
            <a:ext cx="683339" cy="365125"/>
          </a:xfrm>
        </p:spPr>
        <p:txBody>
          <a:bodyPr spcFirstLastPara="1" vert="horz" wrap="square" lIns="121920" tIns="60960" rIns="121920" bIns="60960" rtlCol="0" anchor="ctr" anchorCtr="0">
            <a:normAutofit/>
          </a:bodyPr>
          <a:lstStyle/>
          <a:p>
            <a:pPr>
              <a:lnSpc>
                <a:spcPct val="90000"/>
              </a:lnSpc>
              <a:spcAft>
                <a:spcPts val="800"/>
              </a:spcAft>
            </a:pPr>
            <a:fld id="{00000000-1234-1234-1234-123412341234}" type="slidenum">
              <a:rPr lang="en-US" sz="933">
                <a:solidFill>
                  <a:schemeClr val="tx1"/>
                </a:solidFill>
              </a:rPr>
              <a:pPr>
                <a:lnSpc>
                  <a:spcPct val="90000"/>
                </a:lnSpc>
                <a:spcAft>
                  <a:spcPts val="800"/>
                </a:spcAft>
              </a:pPr>
              <a:t>26</a:t>
            </a:fld>
            <a:endParaRPr lang="en-US" sz="933">
              <a:solidFill>
                <a:schemeClr val="tx1"/>
              </a:solidFill>
            </a:endParaRPr>
          </a:p>
        </p:txBody>
      </p:sp>
      <p:cxnSp>
        <p:nvCxnSpPr>
          <p:cNvPr id="4" name="Straight Arrow Connector 3"/>
          <p:cNvCxnSpPr/>
          <p:nvPr/>
        </p:nvCxnSpPr>
        <p:spPr>
          <a:xfrm>
            <a:off x="4333175" y="4363522"/>
            <a:ext cx="3362036" cy="0"/>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0942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B4DE830A-B531-4A3B-96F6-0ECE88B0855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xmlns="" id="{2813DF2C-461A-4A8F-9679-A172790D1F3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54CD3A85-C039-4249-86E4-1EB9318B549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xmlns="" id="{887EA6D2-2883-42C2-993D-094CA6D65DA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xmlns="" id="{3B895046-636F-4D1B-ACA4-29AA0CB332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xmlns="" id="{C6B0CDE3-E054-4EDD-A43B-F96843D8BF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xmlns="" id="{3B66B1A2-F145-4C9B-85CC-4BF30D58CB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xmlns="" id="{5D4FC972-94B3-4035-8D31-E668C132B4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xmlns="" id="{374B9941-AFBE-4A77-A50E-B6EA04A746A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xmlns="" id="{27A982C5-2C38-4CE9-BC18-94697AD657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0060D8D1-7BB1-498F-AFBB-ADAC130A9E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6092633" y="115575"/>
            <a:ext cx="4299666" cy="3249131"/>
          </a:xfrm>
        </p:spPr>
        <p:txBody>
          <a:bodyPr vert="horz" lIns="91440" tIns="45720" rIns="91440" bIns="45720" rtlCol="0" anchor="b">
            <a:normAutofit fontScale="90000"/>
          </a:bodyPr>
          <a:lstStyle/>
          <a:p>
            <a:pPr>
              <a:lnSpc>
                <a:spcPct val="90000"/>
              </a:lnSpc>
            </a:pPr>
            <a:r>
              <a:rPr lang="fr-FR" sz="4200" kern="1200" dirty="0" smtClean="0">
                <a:solidFill>
                  <a:schemeClr val="accent1"/>
                </a:solidFill>
                <a:latin typeface="+mj-lt"/>
                <a:ea typeface="+mj-ea"/>
                <a:cs typeface="+mj-cs"/>
              </a:rPr>
              <a:t>Solution au risque de maladies exotiques : la sélection de cultivars/porte-greffes résistants</a:t>
            </a:r>
            <a:endParaRPr lang="fr-FR" sz="4200" kern="1200" dirty="0">
              <a:solidFill>
                <a:schemeClr val="accent1"/>
              </a:solidFill>
              <a:latin typeface="+mj-lt"/>
              <a:ea typeface="+mj-ea"/>
              <a:cs typeface="+mj-cs"/>
            </a:endParaRPr>
          </a:p>
        </p:txBody>
      </p:sp>
      <p:sp>
        <p:nvSpPr>
          <p:cNvPr id="21" name="Isosceles Triangle 20">
            <a:extLst>
              <a:ext uri="{FF2B5EF4-FFF2-40B4-BE49-F238E27FC236}">
                <a16:creationId xmlns:a16="http://schemas.microsoft.com/office/drawing/2014/main" xmlns="" id="{5A7802B6-FF37-40CF-A7E2-6F2A0D9A91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51" y="12700"/>
            <a:ext cx="6006752" cy="6845300"/>
          </a:xfrm>
          <a:prstGeom prst="rect">
            <a:avLst/>
          </a:prstGeom>
        </p:spPr>
      </p:pic>
    </p:spTree>
    <p:extLst>
      <p:ext uri="{BB962C8B-B14F-4D97-AF65-F5344CB8AC3E}">
        <p14:creationId xmlns:p14="http://schemas.microsoft.com/office/powerpoint/2010/main" val="3029221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hatsApp Image 2021-11-29 at 13.44.50.jpeg"/>
          <p:cNvPicPr>
            <a:picLocks noChangeAspect="1" noChangeArrowheads="1"/>
          </p:cNvPicPr>
          <p:nvPr/>
        </p:nvPicPr>
        <p:blipFill rotWithShape="1">
          <a:blip r:embed="rId2">
            <a:extLst>
              <a:ext uri="{28A0092B-C50C-407E-A947-70E740481C1C}">
                <a14:useLocalDpi xmlns:a14="http://schemas.microsoft.com/office/drawing/2010/main" val="0"/>
              </a:ext>
            </a:extLst>
          </a:blip>
          <a:srcRect l="5420" r="8009" b="1"/>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77333" y="609600"/>
            <a:ext cx="4301067" cy="1320800"/>
          </a:xfrm>
        </p:spPr>
        <p:txBody>
          <a:bodyPr>
            <a:noAutofit/>
          </a:bodyPr>
          <a:lstStyle/>
          <a:p>
            <a:pPr>
              <a:lnSpc>
                <a:spcPct val="90000"/>
              </a:lnSpc>
            </a:pPr>
            <a:r>
              <a:rPr lang="fr-FR" sz="2400" dirty="0"/>
              <a:t>Faiblesse #2 </a:t>
            </a:r>
            <a:r>
              <a:rPr lang="fr-FR" sz="2400" dirty="0" smtClean="0"/>
              <a:t>de l’agroforesterie </a:t>
            </a:r>
            <a:r>
              <a:rPr lang="fr-FR" sz="2400" dirty="0"/>
              <a:t>: vision à </a:t>
            </a:r>
            <a:r>
              <a:rPr lang="fr-FR" sz="2400" dirty="0" smtClean="0"/>
              <a:t>longe </a:t>
            </a:r>
            <a:r>
              <a:rPr lang="fr-FR" sz="2400" dirty="0"/>
              <a:t>terme et gestion foncière à </a:t>
            </a:r>
            <a:r>
              <a:rPr lang="fr-FR" sz="2400" dirty="0" smtClean="0"/>
              <a:t>longe </a:t>
            </a:r>
            <a:r>
              <a:rPr lang="fr-FR" sz="2400" dirty="0"/>
              <a:t>terme requise</a:t>
            </a:r>
          </a:p>
        </p:txBody>
      </p:sp>
      <p:sp>
        <p:nvSpPr>
          <p:cNvPr id="3" name="Content Placeholder 2"/>
          <p:cNvSpPr>
            <a:spLocks noGrp="1"/>
          </p:cNvSpPr>
          <p:nvPr>
            <p:ph idx="1"/>
          </p:nvPr>
        </p:nvSpPr>
        <p:spPr>
          <a:xfrm>
            <a:off x="677333" y="2559051"/>
            <a:ext cx="3851122" cy="3880773"/>
          </a:xfrm>
        </p:spPr>
        <p:txBody>
          <a:bodyPr>
            <a:normAutofit/>
          </a:bodyPr>
          <a:lstStyle/>
          <a:p>
            <a:r>
              <a:rPr lang="fr-FR" dirty="0"/>
              <a:t>Projets à longe </a:t>
            </a:r>
            <a:r>
              <a:rPr lang="fr-FR" dirty="0" smtClean="0"/>
              <a:t>terme</a:t>
            </a:r>
          </a:p>
          <a:p>
            <a:r>
              <a:rPr lang="fr-FR" dirty="0" smtClean="0"/>
              <a:t>Anticipation changement climatique : travaux à réaliser</a:t>
            </a:r>
            <a:endParaRPr lang="fr-FR" dirty="0"/>
          </a:p>
          <a:p>
            <a:r>
              <a:rPr lang="fr-FR" dirty="0"/>
              <a:t>Nécessite des baux à longe terme ou la vente des terrain</a:t>
            </a:r>
            <a:r>
              <a:rPr lang="mr-IN" dirty="0"/>
              <a:t>…</a:t>
            </a:r>
            <a:r>
              <a:rPr lang="nl-NL" dirty="0" smtClean="0"/>
              <a:t>.</a:t>
            </a:r>
          </a:p>
          <a:p>
            <a:r>
              <a:rPr lang="nl-NL" dirty="0" err="1" smtClean="0"/>
              <a:t>Manque</a:t>
            </a:r>
            <a:r>
              <a:rPr lang="nl-NL" dirty="0" smtClean="0"/>
              <a:t> de </a:t>
            </a:r>
            <a:r>
              <a:rPr lang="nl-NL" dirty="0" err="1" smtClean="0"/>
              <a:t>sécurité</a:t>
            </a:r>
            <a:endParaRPr lang="fr-FR" dirty="0"/>
          </a:p>
          <a:p>
            <a:endParaRPr lang="fr-FR" dirty="0"/>
          </a:p>
        </p:txBody>
      </p:sp>
      <p:cxnSp>
        <p:nvCxnSpPr>
          <p:cNvPr id="9223" name="Straight Connector 9222">
            <a:extLst>
              <a:ext uri="{FF2B5EF4-FFF2-40B4-BE49-F238E27FC236}">
                <a16:creationId xmlns:a16="http://schemas.microsoft.com/office/drawing/2014/main" xmlns=""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225" name="Straight Connector 9224">
            <a:extLst>
              <a:ext uri="{FF2B5EF4-FFF2-40B4-BE49-F238E27FC236}">
                <a16:creationId xmlns:a16="http://schemas.microsoft.com/office/drawing/2014/main" xmlns=""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227" name="Rectangle 23">
            <a:extLst>
              <a:ext uri="{FF2B5EF4-FFF2-40B4-BE49-F238E27FC236}">
                <a16:creationId xmlns:a16="http://schemas.microsoft.com/office/drawing/2014/main" xmlns=""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29" name="Rectangle 25">
            <a:extLst>
              <a:ext uri="{FF2B5EF4-FFF2-40B4-BE49-F238E27FC236}">
                <a16:creationId xmlns:a16="http://schemas.microsoft.com/office/drawing/2014/main" xmlns=""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31" name="Isosceles Triangle 24">
            <a:extLst>
              <a:ext uri="{FF2B5EF4-FFF2-40B4-BE49-F238E27FC236}">
                <a16:creationId xmlns:a16="http://schemas.microsoft.com/office/drawing/2014/main" xmlns=""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33" name="Rectangle 27">
            <a:extLst>
              <a:ext uri="{FF2B5EF4-FFF2-40B4-BE49-F238E27FC236}">
                <a16:creationId xmlns:a16="http://schemas.microsoft.com/office/drawing/2014/main" xmlns=""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35" name="Rectangle 28">
            <a:extLst>
              <a:ext uri="{FF2B5EF4-FFF2-40B4-BE49-F238E27FC236}">
                <a16:creationId xmlns:a16="http://schemas.microsoft.com/office/drawing/2014/main" xmlns=""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37" name="Rectangle 29">
            <a:extLst>
              <a:ext uri="{FF2B5EF4-FFF2-40B4-BE49-F238E27FC236}">
                <a16:creationId xmlns:a16="http://schemas.microsoft.com/office/drawing/2014/main" xmlns=""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39" name="Isosceles Triangle 29">
            <a:extLst>
              <a:ext uri="{FF2B5EF4-FFF2-40B4-BE49-F238E27FC236}">
                <a16:creationId xmlns:a16="http://schemas.microsoft.com/office/drawing/2014/main" xmlns=""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925561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881" y="250910"/>
            <a:ext cx="8596668" cy="1320800"/>
          </a:xfrm>
        </p:spPr>
        <p:txBody>
          <a:bodyPr/>
          <a:lstStyle/>
          <a:p>
            <a:r>
              <a:rPr lang="fr-FR" dirty="0" smtClean="0"/>
              <a:t>Faiblesse </a:t>
            </a:r>
            <a:r>
              <a:rPr lang="fr-FR" smtClean="0"/>
              <a:t>#3 </a:t>
            </a:r>
            <a:r>
              <a:rPr lang="fr-FR"/>
              <a:t>de l’agroforesterie</a:t>
            </a:r>
            <a:r>
              <a:rPr lang="fr-FR" smtClean="0"/>
              <a:t> </a:t>
            </a:r>
            <a:r>
              <a:rPr lang="fr-FR" dirty="0" smtClean="0"/>
              <a:t>: changement climatique</a:t>
            </a:r>
            <a:endParaRPr lang="fr-FR" dirty="0"/>
          </a:p>
        </p:txBody>
      </p:sp>
      <p:sp>
        <p:nvSpPr>
          <p:cNvPr id="3" name="Content Placeholder 2"/>
          <p:cNvSpPr>
            <a:spLocks noGrp="1"/>
          </p:cNvSpPr>
          <p:nvPr>
            <p:ph idx="1"/>
          </p:nvPr>
        </p:nvSpPr>
        <p:spPr>
          <a:xfrm>
            <a:off x="677334" y="1408421"/>
            <a:ext cx="8596668" cy="3880773"/>
          </a:xfrm>
        </p:spPr>
        <p:txBody>
          <a:bodyPr/>
          <a:lstStyle/>
          <a:p>
            <a:r>
              <a:rPr lang="fr-FR" dirty="0" smtClean="0"/>
              <a:t>Est-ce que l’endroit du système agroforestier a le bon climat dans 30 voir 50 ans ? </a:t>
            </a:r>
          </a:p>
          <a:p>
            <a:r>
              <a:rPr lang="fr-FR" dirty="0" smtClean="0"/>
              <a:t>Comment anticiper les changements prévus ?</a:t>
            </a:r>
          </a:p>
          <a:p>
            <a:r>
              <a:rPr lang="fr-FR" dirty="0" smtClean="0"/>
              <a:t>La majorité des châtaigneraies se trouvent aujourd’hui entre +-500 &amp; 900 m mais on peut prévoir que les conditions idéales dans 30 voir 50 ans seront entre +-600 &amp; 1100 m….</a:t>
            </a:r>
          </a:p>
          <a:p>
            <a:r>
              <a:rPr lang="fr-FR" dirty="0" smtClean="0"/>
              <a:t>Très compliqué à adapter parce que le risque de gèle pose des gros problèmes pour certains systèmes agroforestiers</a:t>
            </a:r>
          </a:p>
          <a:p>
            <a:r>
              <a:rPr lang="fr-FR" dirty="0" smtClean="0"/>
              <a:t>Changement radical de cultivars </a:t>
            </a:r>
          </a:p>
          <a:p>
            <a:endParaRPr lang="fr-FR" dirty="0" smtClean="0"/>
          </a:p>
          <a:p>
            <a:endParaRPr lang="fr-FR" dirty="0" smtClean="0"/>
          </a:p>
          <a:p>
            <a:endParaRPr lang="fr-F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4960" y="3775587"/>
            <a:ext cx="6072964" cy="3082412"/>
          </a:xfrm>
          <a:prstGeom prst="rect">
            <a:avLst/>
          </a:prstGeom>
        </p:spPr>
      </p:pic>
      <p:sp>
        <p:nvSpPr>
          <p:cNvPr id="5" name="TextBox 4"/>
          <p:cNvSpPr txBox="1"/>
          <p:nvPr/>
        </p:nvSpPr>
        <p:spPr>
          <a:xfrm>
            <a:off x="9297911" y="3348807"/>
            <a:ext cx="2620013" cy="369332"/>
          </a:xfrm>
          <a:prstGeom prst="rect">
            <a:avLst/>
          </a:prstGeom>
          <a:noFill/>
        </p:spPr>
        <p:txBody>
          <a:bodyPr wrap="none" rtlCol="0">
            <a:spAutoFit/>
          </a:bodyPr>
          <a:lstStyle/>
          <a:p>
            <a:r>
              <a:rPr lang="fr-FR" dirty="0" smtClean="0"/>
              <a:t>Rome &amp; </a:t>
            </a:r>
            <a:r>
              <a:rPr lang="fr-FR" dirty="0" err="1" smtClean="0"/>
              <a:t>Giorgetti</a:t>
            </a:r>
            <a:r>
              <a:rPr lang="fr-FR" dirty="0" smtClean="0"/>
              <a:t>, 2008</a:t>
            </a:r>
            <a:endParaRPr lang="fr-FR" dirty="0"/>
          </a:p>
        </p:txBody>
      </p:sp>
    </p:spTree>
    <p:extLst>
      <p:ext uri="{BB962C8B-B14F-4D97-AF65-F5344CB8AC3E}">
        <p14:creationId xmlns:p14="http://schemas.microsoft.com/office/powerpoint/2010/main" val="1944773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753" r="16551" b="2"/>
          <a:stretch/>
        </p:blipFill>
        <p:spPr>
          <a:xfrm>
            <a:off x="322048"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Title 1"/>
          <p:cNvSpPr>
            <a:spLocks noGrp="1"/>
          </p:cNvSpPr>
          <p:nvPr>
            <p:ph type="title"/>
          </p:nvPr>
        </p:nvSpPr>
        <p:spPr>
          <a:xfrm>
            <a:off x="4159225" y="609600"/>
            <a:ext cx="5114776" cy="1320800"/>
          </a:xfrm>
        </p:spPr>
        <p:txBody>
          <a:bodyPr>
            <a:normAutofit/>
          </a:bodyPr>
          <a:lstStyle/>
          <a:p>
            <a:r>
              <a:rPr lang="en-GB" dirty="0"/>
              <a:t>Introduction </a:t>
            </a:r>
            <a:r>
              <a:rPr lang="mr-IN" dirty="0"/>
              <a:t>–</a:t>
            </a:r>
            <a:r>
              <a:rPr lang="en-GB" dirty="0"/>
              <a:t> qui </a:t>
            </a:r>
            <a:r>
              <a:rPr lang="en-GB" dirty="0" err="1"/>
              <a:t>suis</a:t>
            </a:r>
            <a:r>
              <a:rPr lang="en-GB" dirty="0"/>
              <a:t> je ?</a:t>
            </a:r>
          </a:p>
        </p:txBody>
      </p:sp>
      <p:pic>
        <p:nvPicPr>
          <p:cNvPr id="10242" name="Picture 2" descr="mall terrace.jpeg"/>
          <p:cNvPicPr>
            <a:picLocks noChangeAspect="1" noChangeArrowheads="1"/>
          </p:cNvPicPr>
          <p:nvPr/>
        </p:nvPicPr>
        <p:blipFill rotWithShape="1">
          <a:blip r:embed="rId3">
            <a:extLst>
              <a:ext uri="{28A0092B-C50C-407E-A947-70E740481C1C}">
                <a14:useLocalDpi xmlns:a14="http://schemas.microsoft.com/office/drawing/2010/main" val="0"/>
              </a:ext>
            </a:extLst>
          </a:blip>
          <a:srcRect l="1092" r="21929"/>
          <a:stretch/>
        </p:blipFill>
        <p:spPr bwMode="auto">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a:noFill/>
          <a:extLst>
            <a:ext uri="{909E8E84-426E-40DD-AFC4-6F175D3DCCD1}">
              <a14:hiddenFill xmlns:a14="http://schemas.microsoft.com/office/drawing/2010/main">
                <a:solidFill>
                  <a:srgbClr val="FFFFFF"/>
                </a:solidFill>
              </a14:hiddenFill>
            </a:ext>
          </a:extLst>
        </p:spPr>
      </p:pic>
      <p:cxnSp>
        <p:nvCxnSpPr>
          <p:cNvPr id="10247" name="Straight Connector 10246">
            <a:extLst>
              <a:ext uri="{FF2B5EF4-FFF2-40B4-BE49-F238E27FC236}">
                <a16:creationId xmlns:a16="http://schemas.microsoft.com/office/drawing/2014/main" xmlns="" id="{B31FD3CE-CE0A-4FD9-967C-4D340CA3788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28999"/>
            <a:ext cx="32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249" name="Isosceles Triangle 30">
            <a:extLst>
              <a:ext uri="{FF2B5EF4-FFF2-40B4-BE49-F238E27FC236}">
                <a16:creationId xmlns:a16="http://schemas.microsoft.com/office/drawing/2014/main" xmlns="" id="{0663EB55-934F-42EF-80DE-098647DE7A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4159225" y="2160589"/>
            <a:ext cx="5114776" cy="3880773"/>
          </a:xfrm>
        </p:spPr>
        <p:txBody>
          <a:bodyPr>
            <a:normAutofit/>
          </a:bodyPr>
          <a:lstStyle/>
          <a:p>
            <a:r>
              <a:rPr lang="fr-FR" dirty="0"/>
              <a:t>Ingénieur agronome spécialisé en agroforesterie, </a:t>
            </a:r>
            <a:r>
              <a:rPr lang="fr-FR" dirty="0" err="1"/>
              <a:t>permaculture</a:t>
            </a:r>
            <a:r>
              <a:rPr lang="fr-FR" dirty="0"/>
              <a:t> et l’agriculture régénératrice</a:t>
            </a:r>
          </a:p>
          <a:p>
            <a:r>
              <a:rPr lang="fr-FR" dirty="0" err="1"/>
              <a:t>Microferme</a:t>
            </a:r>
            <a:r>
              <a:rPr lang="fr-FR" dirty="0"/>
              <a:t> à </a:t>
            </a:r>
            <a:r>
              <a:rPr lang="fr-FR" dirty="0" err="1"/>
              <a:t>Campile</a:t>
            </a:r>
            <a:r>
              <a:rPr lang="fr-FR" dirty="0"/>
              <a:t> : </a:t>
            </a:r>
            <a:r>
              <a:rPr lang="fr-FR" dirty="0" err="1"/>
              <a:t>lejardinuNiek</a:t>
            </a:r>
            <a:r>
              <a:rPr lang="fr-FR" dirty="0"/>
              <a:t> (</a:t>
            </a:r>
            <a:r>
              <a:rPr lang="fr-FR" dirty="0">
                <a:hlinkClick r:id="rId4"/>
              </a:rPr>
              <a:t>www.lejardinuniek.com</a:t>
            </a:r>
            <a:r>
              <a:rPr lang="fr-FR" dirty="0"/>
              <a:t>) </a:t>
            </a:r>
          </a:p>
          <a:p>
            <a:r>
              <a:rPr lang="fr-FR" dirty="0"/>
              <a:t>I </a:t>
            </a:r>
            <a:r>
              <a:rPr lang="fr-FR" dirty="0" err="1"/>
              <a:t>Chjassi</a:t>
            </a:r>
            <a:r>
              <a:rPr lang="fr-FR" dirty="0"/>
              <a:t> </a:t>
            </a:r>
            <a:r>
              <a:rPr lang="fr-FR" dirty="0" err="1"/>
              <a:t>Muntagnoli</a:t>
            </a:r>
            <a:r>
              <a:rPr lang="fr-FR" dirty="0"/>
              <a:t> : FB : « l’</a:t>
            </a:r>
            <a:r>
              <a:rPr lang="fr-FR" dirty="0" err="1"/>
              <a:t>Ortu</a:t>
            </a:r>
            <a:r>
              <a:rPr lang="fr-FR" dirty="0"/>
              <a:t> </a:t>
            </a:r>
            <a:r>
              <a:rPr lang="fr-FR" dirty="0" err="1"/>
              <a:t>Muntagnolu</a:t>
            </a:r>
            <a:r>
              <a:rPr lang="fr-FR" dirty="0"/>
              <a:t> </a:t>
            </a:r>
            <a:r>
              <a:rPr lang="fr-FR" dirty="0" smtClean="0"/>
              <a:t>»</a:t>
            </a:r>
          </a:p>
          <a:p>
            <a:r>
              <a:rPr lang="fr-FR" dirty="0" smtClean="0"/>
              <a:t>Projet d’avenir : créer une ferme expérimentale en agroforesterie dans la plaine orientale</a:t>
            </a:r>
            <a:endParaRPr lang="fr-FR" dirty="0"/>
          </a:p>
        </p:txBody>
      </p:sp>
    </p:spTree>
    <p:extLst>
      <p:ext uri="{BB962C8B-B14F-4D97-AF65-F5344CB8AC3E}">
        <p14:creationId xmlns:p14="http://schemas.microsoft.com/office/powerpoint/2010/main" val="15950658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nchor="t">
            <a:normAutofit/>
          </a:bodyPr>
          <a:lstStyle/>
          <a:p>
            <a:pPr>
              <a:lnSpc>
                <a:spcPct val="90000"/>
              </a:lnSpc>
            </a:pPr>
            <a:r>
              <a:rPr lang="fr-FR" sz="2800" dirty="0"/>
              <a:t>Avantage #3 de l’agroforesterie : la cohésion sociale et le développement d’une économie locale </a:t>
            </a:r>
          </a:p>
        </p:txBody>
      </p:sp>
      <p:sp>
        <p:nvSpPr>
          <p:cNvPr id="3" name="Content Placeholder 2"/>
          <p:cNvSpPr>
            <a:spLocks noGrp="1"/>
          </p:cNvSpPr>
          <p:nvPr>
            <p:ph idx="1"/>
          </p:nvPr>
        </p:nvSpPr>
        <p:spPr>
          <a:xfrm>
            <a:off x="677333" y="1561500"/>
            <a:ext cx="5896887" cy="3880773"/>
          </a:xfrm>
        </p:spPr>
        <p:txBody>
          <a:bodyPr>
            <a:noAutofit/>
          </a:bodyPr>
          <a:lstStyle/>
          <a:p>
            <a:pPr>
              <a:lnSpc>
                <a:spcPct val="90000"/>
              </a:lnSpc>
            </a:pPr>
            <a:r>
              <a:rPr lang="fr-FR" dirty="0"/>
              <a:t>La vie quotidienne en Castagniccia s’était centrée autour de la châtaigne</a:t>
            </a:r>
            <a:br>
              <a:rPr lang="fr-FR" dirty="0"/>
            </a:br>
            <a:r>
              <a:rPr lang="fr-FR" dirty="0"/>
              <a:t>Activités / boulots autours de la châtaigne :</a:t>
            </a:r>
            <a:br>
              <a:rPr lang="fr-FR" dirty="0"/>
            </a:br>
            <a:r>
              <a:rPr lang="fr-FR" dirty="0" smtClean="0"/>
              <a:t>• </a:t>
            </a:r>
            <a:r>
              <a:rPr lang="fr-FR" dirty="0"/>
              <a:t>Greffage de châtaigniers</a:t>
            </a:r>
            <a:br>
              <a:rPr lang="fr-FR" dirty="0"/>
            </a:br>
            <a:r>
              <a:rPr lang="fr-FR" dirty="0"/>
              <a:t>• Récolte des châtaignes</a:t>
            </a:r>
            <a:br>
              <a:rPr lang="fr-FR" dirty="0"/>
            </a:br>
            <a:r>
              <a:rPr lang="fr-FR" dirty="0"/>
              <a:t>• Artisans</a:t>
            </a:r>
            <a:br>
              <a:rPr lang="fr-FR" dirty="0"/>
            </a:br>
            <a:r>
              <a:rPr lang="fr-FR" dirty="0"/>
              <a:t>• Marchands</a:t>
            </a:r>
            <a:br>
              <a:rPr lang="fr-FR" dirty="0"/>
            </a:br>
            <a:r>
              <a:rPr lang="fr-FR" dirty="0"/>
              <a:t>• Des bergers pour gérer le bétail</a:t>
            </a:r>
            <a:br>
              <a:rPr lang="fr-FR" dirty="0"/>
            </a:br>
            <a:r>
              <a:rPr lang="fr-FR" dirty="0"/>
              <a:t>• Séchage des châtaignes </a:t>
            </a:r>
            <a:br>
              <a:rPr lang="fr-FR" dirty="0"/>
            </a:br>
            <a:r>
              <a:rPr lang="fr-FR" dirty="0"/>
              <a:t>• Mouture des châtaignes </a:t>
            </a:r>
          </a:p>
          <a:p>
            <a:pPr>
              <a:lnSpc>
                <a:spcPct val="90000"/>
              </a:lnSpc>
            </a:pPr>
            <a:r>
              <a:rPr lang="fr-FR" dirty="0"/>
              <a:t>La population de la Castagniccia a pu croître rapidement : À la fin du XVIIIe siècle, la densité de population atteignait jusqu'à 140 habitants au kilomètre carré, ce qui est remarquablement élevé pour une zone escarpée et montagneuse à cette époque (Michon, 2011)</a:t>
            </a:r>
          </a:p>
          <a:p>
            <a:pPr>
              <a:lnSpc>
                <a:spcPct val="90000"/>
              </a:lnSpc>
            </a:pPr>
            <a:r>
              <a:rPr lang="fr-FR" dirty="0"/>
              <a:t>Pareil pour autres systèmes agroforestiers : </a:t>
            </a:r>
            <a:r>
              <a:rPr lang="fr-FR" dirty="0" err="1"/>
              <a:t>dehesa</a:t>
            </a:r>
            <a:r>
              <a:rPr lang="fr-FR" dirty="0"/>
              <a:t>, oliveraies etc. permettaient aux régions rurales d’être peuplés</a:t>
            </a:r>
          </a:p>
        </p:txBody>
      </p:sp>
      <p:pic>
        <p:nvPicPr>
          <p:cNvPr id="5" name="Picture 4"/>
          <p:cNvPicPr>
            <a:picLocks noChangeAspect="1"/>
          </p:cNvPicPr>
          <p:nvPr/>
        </p:nvPicPr>
        <p:blipFill rotWithShape="1">
          <a:blip r:embed="rId2"/>
          <a:srcRect l="19632" r="19680" b="-1"/>
          <a:stretch/>
        </p:blipFill>
        <p:spPr>
          <a:xfrm>
            <a:off x="6574220" y="2143234"/>
            <a:ext cx="3145536" cy="3882362"/>
          </a:xfrm>
          <a:prstGeom prst="rect">
            <a:avLst/>
          </a:prstGeom>
        </p:spPr>
      </p:pic>
      <p:sp>
        <p:nvSpPr>
          <p:cNvPr id="4" name="AutoShape 2" descr="écouvrez la chataigne de Corse - Office de Tourisme de Corte"/>
          <p:cNvSpPr>
            <a:spLocks noChangeAspect="1" noChangeArrowheads="1"/>
          </p:cNvSpPr>
          <p:nvPr/>
        </p:nvSpPr>
        <p:spPr bwMode="auto">
          <a:xfrm>
            <a:off x="0" y="0"/>
            <a:ext cx="2324100" cy="1743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2544986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0B5F7E3B-C5F1-40E0-A491-558BAFBC11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43467" y="816638"/>
            <a:ext cx="3367359" cy="5224724"/>
          </a:xfrm>
        </p:spPr>
        <p:txBody>
          <a:bodyPr anchor="ctr">
            <a:normAutofit/>
          </a:bodyPr>
          <a:lstStyle/>
          <a:p>
            <a:r>
              <a:rPr lang="fr-FR" dirty="0"/>
              <a:t>Conclusions l’avenir de la </a:t>
            </a:r>
            <a:r>
              <a:rPr lang="fr-FR" dirty="0" err="1"/>
              <a:t>castanéiculture</a:t>
            </a:r>
            <a:endParaRPr lang="fr-FR" dirty="0"/>
          </a:p>
        </p:txBody>
      </p:sp>
      <p:sp>
        <p:nvSpPr>
          <p:cNvPr id="3" name="Content Placeholder 2"/>
          <p:cNvSpPr>
            <a:spLocks noGrp="1"/>
          </p:cNvSpPr>
          <p:nvPr>
            <p:ph idx="1"/>
          </p:nvPr>
        </p:nvSpPr>
        <p:spPr>
          <a:xfrm>
            <a:off x="4654295" y="816638"/>
            <a:ext cx="4619706" cy="5224724"/>
          </a:xfrm>
        </p:spPr>
        <p:txBody>
          <a:bodyPr anchor="ctr">
            <a:normAutofit/>
          </a:bodyPr>
          <a:lstStyle/>
          <a:p>
            <a:r>
              <a:rPr lang="fr-FR" dirty="0"/>
              <a:t>Le stress hydraulique continue a s’aggraver &gt;&gt;&gt;&gt; les châtaigniers mal exposés vont mourir</a:t>
            </a:r>
          </a:p>
          <a:p>
            <a:r>
              <a:rPr lang="fr-FR" dirty="0"/>
              <a:t>La culture ‘extensive’ est </a:t>
            </a:r>
            <a:r>
              <a:rPr lang="fr-FR" dirty="0" smtClean="0"/>
              <a:t>fini sauf en altitude </a:t>
            </a:r>
            <a:r>
              <a:rPr lang="mr-IN" dirty="0" smtClean="0"/>
              <a:t>…</a:t>
            </a:r>
            <a:r>
              <a:rPr lang="nl-NL" dirty="0" smtClean="0"/>
              <a:t> </a:t>
            </a:r>
            <a:r>
              <a:rPr lang="fr-FR" dirty="0"/>
              <a:t>L’irrigation devient le norme</a:t>
            </a:r>
          </a:p>
          <a:p>
            <a:r>
              <a:rPr lang="fr-FR" dirty="0"/>
              <a:t>Sans amélioration de la gestion du foncier, la </a:t>
            </a:r>
            <a:r>
              <a:rPr lang="fr-FR" dirty="0" err="1"/>
              <a:t>castanéiculture</a:t>
            </a:r>
            <a:r>
              <a:rPr lang="fr-FR" dirty="0"/>
              <a:t> reste surtout </a:t>
            </a:r>
            <a:r>
              <a:rPr lang="fr-FR" b="1" i="1" dirty="0"/>
              <a:t>de l’exploitation plutôt que de la restauration écologique </a:t>
            </a:r>
            <a:r>
              <a:rPr lang="fr-FR" dirty="0"/>
              <a:t>et va mener au mort d’une large partie des châtaigneraies actuellement abandonnées</a:t>
            </a:r>
          </a:p>
          <a:p>
            <a:r>
              <a:rPr lang="fr-FR" dirty="0"/>
              <a:t>La recherche scientifique et le développement des nouveaux porte-greffes résistants aux maladies sont désirés</a:t>
            </a:r>
          </a:p>
        </p:txBody>
      </p:sp>
    </p:spTree>
    <p:extLst>
      <p:ext uri="{BB962C8B-B14F-4D97-AF65-F5344CB8AC3E}">
        <p14:creationId xmlns:p14="http://schemas.microsoft.com/office/powerpoint/2010/main" val="41641455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8" r="-2" b="13083"/>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677333" y="609600"/>
            <a:ext cx="3851123" cy="1320800"/>
          </a:xfrm>
        </p:spPr>
        <p:txBody>
          <a:bodyPr>
            <a:normAutofit/>
          </a:bodyPr>
          <a:lstStyle/>
          <a:p>
            <a:r>
              <a:rPr lang="fr-FR" dirty="0"/>
              <a:t>II Le changement climatique</a:t>
            </a:r>
          </a:p>
        </p:txBody>
      </p:sp>
      <p:sp>
        <p:nvSpPr>
          <p:cNvPr id="3" name="Content Placeholder 2"/>
          <p:cNvSpPr>
            <a:spLocks noGrp="1"/>
          </p:cNvSpPr>
          <p:nvPr>
            <p:ph idx="1"/>
          </p:nvPr>
        </p:nvSpPr>
        <p:spPr>
          <a:xfrm>
            <a:off x="677334" y="2160589"/>
            <a:ext cx="3851122" cy="3880773"/>
          </a:xfrm>
        </p:spPr>
        <p:txBody>
          <a:bodyPr>
            <a:normAutofit/>
          </a:bodyPr>
          <a:lstStyle/>
          <a:p>
            <a:r>
              <a:rPr lang="fr-FR" dirty="0"/>
              <a:t>I Comment le changement climatique impacte les systèmes agroforestiers de la Corse ?</a:t>
            </a:r>
          </a:p>
          <a:p>
            <a:r>
              <a:rPr lang="fr-FR" dirty="0"/>
              <a:t>II Comment on peut développer des systèmes agroforestiers innovants pour adapter l’agriculture corse au changement climatique ?</a:t>
            </a:r>
          </a:p>
        </p:txBody>
      </p:sp>
      <p:cxnSp>
        <p:nvCxnSpPr>
          <p:cNvPr id="9" name="Straight Connector 8">
            <a:extLst>
              <a:ext uri="{FF2B5EF4-FFF2-40B4-BE49-F238E27FC236}">
                <a16:creationId xmlns:a16="http://schemas.microsoft.com/office/drawing/2014/main" xmlns=""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xmlns=""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xmlns=""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xmlns=""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xmlns=""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xmlns=""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xmlns=""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584881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6733" y="609600"/>
            <a:ext cx="4036757" cy="1320800"/>
          </a:xfrm>
        </p:spPr>
        <p:txBody>
          <a:bodyPr>
            <a:normAutofit/>
          </a:bodyPr>
          <a:lstStyle/>
          <a:p>
            <a:r>
              <a:rPr lang="fr-FR" dirty="0"/>
              <a:t>Vos observations ?</a:t>
            </a:r>
          </a:p>
        </p:txBody>
      </p:sp>
      <p:sp>
        <p:nvSpPr>
          <p:cNvPr id="3" name="Content Placeholder 2"/>
          <p:cNvSpPr>
            <a:spLocks noGrp="1"/>
          </p:cNvSpPr>
          <p:nvPr>
            <p:ph idx="1"/>
          </p:nvPr>
        </p:nvSpPr>
        <p:spPr>
          <a:xfrm>
            <a:off x="5209563" y="1930400"/>
            <a:ext cx="4064439" cy="3880773"/>
          </a:xfrm>
        </p:spPr>
        <p:txBody>
          <a:bodyPr>
            <a:noAutofit/>
          </a:bodyPr>
          <a:lstStyle/>
          <a:p>
            <a:pPr>
              <a:lnSpc>
                <a:spcPct val="90000"/>
              </a:lnSpc>
            </a:pPr>
            <a:r>
              <a:rPr lang="fr-FR" dirty="0"/>
              <a:t>1</a:t>
            </a:r>
            <a:r>
              <a:rPr lang="fr-FR" dirty="0" smtClean="0"/>
              <a:t> </a:t>
            </a:r>
            <a:r>
              <a:rPr lang="fr-FR" dirty="0"/>
              <a:t>Comment le climat </a:t>
            </a:r>
            <a:r>
              <a:rPr lang="fr-FR" dirty="0" err="1"/>
              <a:t>a-t-il</a:t>
            </a:r>
            <a:r>
              <a:rPr lang="fr-FR" dirty="0"/>
              <a:t> changé (climat actuel et climat de votre enfance) et quels effets sur l'agriculture avez-vous observé</a:t>
            </a:r>
          </a:p>
          <a:p>
            <a:pPr>
              <a:lnSpc>
                <a:spcPct val="90000"/>
              </a:lnSpc>
            </a:pPr>
            <a:r>
              <a:rPr lang="fr-FR" dirty="0"/>
              <a:t>2</a:t>
            </a:r>
            <a:r>
              <a:rPr lang="fr-FR" dirty="0" smtClean="0"/>
              <a:t> </a:t>
            </a:r>
            <a:r>
              <a:rPr lang="fr-FR" dirty="0"/>
              <a:t>Qu'attendez-vous du climat en 2050 et quel impact cela aurait-il sur l'agriculture</a:t>
            </a:r>
          </a:p>
          <a:p>
            <a:pPr>
              <a:lnSpc>
                <a:spcPct val="90000"/>
              </a:lnSpc>
            </a:pPr>
            <a:r>
              <a:rPr lang="fr-FR" dirty="0"/>
              <a:t>Précipitations </a:t>
            </a:r>
          </a:p>
          <a:p>
            <a:pPr>
              <a:lnSpc>
                <a:spcPct val="90000"/>
              </a:lnSpc>
            </a:pPr>
            <a:r>
              <a:rPr lang="fr-FR" dirty="0"/>
              <a:t>Température</a:t>
            </a:r>
          </a:p>
          <a:p>
            <a:pPr>
              <a:lnSpc>
                <a:spcPct val="90000"/>
              </a:lnSpc>
            </a:pPr>
            <a:r>
              <a:rPr lang="fr-FR" dirty="0"/>
              <a:t>Fréquence de tempêtes</a:t>
            </a:r>
          </a:p>
          <a:p>
            <a:pPr>
              <a:lnSpc>
                <a:spcPct val="90000"/>
              </a:lnSpc>
            </a:pPr>
            <a:r>
              <a:rPr lang="fr-FR" dirty="0"/>
              <a:t>Rendement/santé des systèmes agroforestiers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381" r="2362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xmlns="" id="{3BCB5F6A-9EB0-40B0-9D13-3023E9A205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04659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6C16C40-7C29-4ACC-B851-7E08E459B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CDD733AE-DD5E-4C77-8BCD-72BF12A06BB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xmlns="" id="{51DE90A4-932E-4370-BA07-30F43254C01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6A19CA4A-B208-452A-8BE4-BC6940D33D4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B74F8D3E-E618-4DE3-A0CC-B4904BB5D5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xmlns="" id="{299DA406-C54B-4E31-867D-FAF8DCE704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xmlns="" id="{A1E16883-5140-47C4-A9AD-AD6598AC3E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xmlns="" id="{4CD848DC-8A2A-4093-9BDD-7AF4B6A278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xmlns="" id="{34635A4D-E9CE-4B78-912A-479EA4512B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xmlns="" id="{D663A5EE-5581-44F3-8F98-688755F63E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B1E84E6A-F5AE-4F4D-98F2-82FE4FCC26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DDE7DDC9-17D4-4686-833D-48F8733B49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677334" y="609600"/>
            <a:ext cx="8596668" cy="1320800"/>
          </a:xfrm>
        </p:spPr>
        <p:txBody>
          <a:bodyPr>
            <a:normAutofit/>
          </a:bodyPr>
          <a:lstStyle/>
          <a:p>
            <a:r>
              <a:rPr lang="fr-FR" dirty="0"/>
              <a:t>Quelques chiffres</a:t>
            </a:r>
          </a:p>
        </p:txBody>
      </p:sp>
      <p:sp>
        <p:nvSpPr>
          <p:cNvPr id="3" name="Content Placeholder 2"/>
          <p:cNvSpPr>
            <a:spLocks noGrp="1"/>
          </p:cNvSpPr>
          <p:nvPr>
            <p:ph idx="1"/>
          </p:nvPr>
        </p:nvSpPr>
        <p:spPr>
          <a:xfrm>
            <a:off x="649773" y="1741026"/>
            <a:ext cx="8596668" cy="3880773"/>
          </a:xfrm>
        </p:spPr>
        <p:txBody>
          <a:bodyPr>
            <a:noAutofit/>
          </a:bodyPr>
          <a:lstStyle/>
          <a:p>
            <a:pPr>
              <a:lnSpc>
                <a:spcPct val="90000"/>
              </a:lnSpc>
            </a:pPr>
            <a:r>
              <a:rPr lang="fr-FR" dirty="0">
                <a:latin typeface="Trebuchet MS" charset="0"/>
                <a:ea typeface="Trebuchet MS" charset="0"/>
                <a:cs typeface="Trebuchet MS" charset="0"/>
              </a:rPr>
              <a:t>La hausse de température à plus de 2000 mètres d'altitude est </a:t>
            </a:r>
            <a:r>
              <a:rPr lang="fr-FR" b="1" dirty="0">
                <a:latin typeface="Trebuchet MS" charset="0"/>
                <a:ea typeface="Trebuchet MS" charset="0"/>
                <a:cs typeface="Trebuchet MS" charset="0"/>
              </a:rPr>
              <a:t>+5,2°C en quarante ans</a:t>
            </a:r>
            <a:r>
              <a:rPr lang="fr-FR" dirty="0">
                <a:latin typeface="Trebuchet MS" charset="0"/>
                <a:ea typeface="Trebuchet MS" charset="0"/>
                <a:cs typeface="Trebuchet MS" charset="0"/>
              </a:rPr>
              <a:t>)</a:t>
            </a:r>
          </a:p>
          <a:p>
            <a:pPr>
              <a:lnSpc>
                <a:spcPct val="90000"/>
              </a:lnSpc>
            </a:pPr>
            <a:r>
              <a:rPr lang="fr-FR" dirty="0">
                <a:latin typeface="Trebuchet MS" charset="0"/>
                <a:ea typeface="Trebuchet MS" charset="0"/>
                <a:cs typeface="Trebuchet MS" charset="0"/>
              </a:rPr>
              <a:t>Le mois de juillet a été le plus chaud jamais enregistré </a:t>
            </a:r>
            <a:r>
              <a:rPr lang="fr-FR" b="1" dirty="0">
                <a:latin typeface="Trebuchet MS" charset="0"/>
                <a:ea typeface="Trebuchet MS" charset="0"/>
                <a:cs typeface="Trebuchet MS" charset="0"/>
              </a:rPr>
              <a:t>(+4°C depuis les premiers relevés)</a:t>
            </a:r>
          </a:p>
          <a:p>
            <a:pPr>
              <a:lnSpc>
                <a:spcPct val="90000"/>
              </a:lnSpc>
            </a:pPr>
            <a:r>
              <a:rPr lang="fr-FR" dirty="0">
                <a:latin typeface="Trebuchet MS" charset="0"/>
                <a:ea typeface="Trebuchet MS" charset="0"/>
                <a:cs typeface="Trebuchet MS" charset="0"/>
              </a:rPr>
              <a:t>Le débit des cours d'eau a baissé de </a:t>
            </a:r>
            <a:r>
              <a:rPr lang="fr-FR" b="1" dirty="0">
                <a:latin typeface="Trebuchet MS" charset="0"/>
                <a:ea typeface="Trebuchet MS" charset="0"/>
                <a:cs typeface="Trebuchet MS" charset="0"/>
              </a:rPr>
              <a:t>20 à 30% en quarante ans</a:t>
            </a:r>
          </a:p>
          <a:p>
            <a:pPr>
              <a:lnSpc>
                <a:spcPct val="90000"/>
              </a:lnSpc>
            </a:pPr>
            <a:r>
              <a:rPr lang="fr-FR" i="1" dirty="0" smtClean="0">
                <a:latin typeface="Trebuchet MS" charset="0"/>
                <a:ea typeface="Trebuchet MS" charset="0"/>
                <a:cs typeface="Trebuchet MS" charset="0"/>
              </a:rPr>
              <a:t>Antoine Orsini : « Vous connaissez la Sardaigne et son </a:t>
            </a:r>
            <a:r>
              <a:rPr lang="fr-FR" i="1" dirty="0">
                <a:latin typeface="Trebuchet MS" charset="0"/>
                <a:ea typeface="Trebuchet MS" charset="0"/>
                <a:cs typeface="Trebuchet MS" charset="0"/>
              </a:rPr>
              <a:t>aridité et ses paysages caillouteux ? Bien, avant 2030 nous aurons le même </a:t>
            </a:r>
            <a:r>
              <a:rPr lang="fr-FR" i="1" dirty="0" smtClean="0">
                <a:latin typeface="Trebuchet MS" charset="0"/>
                <a:ea typeface="Trebuchet MS" charset="0"/>
                <a:cs typeface="Trebuchet MS" charset="0"/>
              </a:rPr>
              <a:t>climat » </a:t>
            </a:r>
            <a:r>
              <a:rPr lang="fr-FR" dirty="0" smtClean="0">
                <a:latin typeface="Trebuchet MS" charset="0"/>
                <a:ea typeface="Trebuchet MS" charset="0"/>
                <a:cs typeface="Trebuchet MS" charset="0"/>
              </a:rPr>
              <a:t>(Cot, 2022</a:t>
            </a:r>
            <a:r>
              <a:rPr lang="fr-FR" i="1" dirty="0" smtClean="0">
                <a:latin typeface="Trebuchet MS" charset="0"/>
                <a:ea typeface="Trebuchet MS" charset="0"/>
                <a:cs typeface="Trebuchet MS" charset="0"/>
              </a:rPr>
              <a:t>)</a:t>
            </a:r>
            <a:endParaRPr lang="fr-FR" dirty="0">
              <a:latin typeface="Trebuchet MS" charset="0"/>
              <a:ea typeface="Trebuchet MS" charset="0"/>
              <a:cs typeface="Trebuchet MS" charset="0"/>
            </a:endParaRPr>
          </a:p>
          <a:p>
            <a:pPr>
              <a:lnSpc>
                <a:spcPct val="90000"/>
              </a:lnSpc>
            </a:pPr>
            <a:r>
              <a:rPr lang="fr-FR" dirty="0" err="1">
                <a:latin typeface="Trebuchet MS" charset="0"/>
                <a:ea typeface="Trebuchet MS" charset="0"/>
                <a:cs typeface="Trebuchet MS" charset="0"/>
              </a:rPr>
              <a:t>Medicanes</a:t>
            </a:r>
            <a:r>
              <a:rPr lang="fr-FR" dirty="0">
                <a:latin typeface="Trebuchet MS" charset="0"/>
                <a:ea typeface="Trebuchet MS" charset="0"/>
                <a:cs typeface="Trebuchet MS" charset="0"/>
              </a:rPr>
              <a:t> : &gt;600 mm en Octobre 2021 en Sicile… </a:t>
            </a:r>
          </a:p>
          <a:p>
            <a:pPr>
              <a:lnSpc>
                <a:spcPct val="90000"/>
              </a:lnSpc>
            </a:pPr>
            <a:r>
              <a:rPr lang="fr-FR" dirty="0">
                <a:latin typeface="Trebuchet MS" charset="0"/>
                <a:ea typeface="Trebuchet MS" charset="0"/>
                <a:cs typeface="Trebuchet MS" charset="0"/>
              </a:rPr>
              <a:t>Antoine Orsini: </a:t>
            </a:r>
            <a:r>
              <a:rPr lang="fr-FR" i="1" dirty="0" smtClean="0">
                <a:latin typeface="Trebuchet MS" charset="0"/>
                <a:ea typeface="Trebuchet MS" charset="0"/>
                <a:cs typeface="Trebuchet MS" charset="0"/>
              </a:rPr>
              <a:t>Ajaccio </a:t>
            </a:r>
            <a:r>
              <a:rPr lang="fr-FR" i="1" dirty="0">
                <a:latin typeface="Trebuchet MS" charset="0"/>
                <a:ea typeface="Trebuchet MS" charset="0"/>
                <a:cs typeface="Trebuchet MS" charset="0"/>
              </a:rPr>
              <a:t>compte cinq jours chauds de plus chaque année. En 2050, nous aurons le climat de Tunis </a:t>
            </a:r>
            <a:r>
              <a:rPr lang="fr-FR" i="1" dirty="0" smtClean="0">
                <a:latin typeface="Trebuchet MS" charset="0"/>
                <a:ea typeface="Trebuchet MS" charset="0"/>
                <a:cs typeface="Trebuchet MS" charset="0"/>
              </a:rPr>
              <a:t> (Cot, 2022)</a:t>
            </a:r>
            <a:endParaRPr lang="fr-FR" dirty="0">
              <a:latin typeface="Trebuchet MS" charset="0"/>
              <a:ea typeface="Trebuchet MS" charset="0"/>
              <a:cs typeface="Trebuchet MS" charset="0"/>
            </a:endParaRPr>
          </a:p>
          <a:p>
            <a:pPr>
              <a:lnSpc>
                <a:spcPct val="90000"/>
              </a:lnSpc>
            </a:pPr>
            <a:r>
              <a:rPr lang="fr-FR" dirty="0" smtClean="0">
                <a:latin typeface="Trebuchet MS" charset="0"/>
                <a:ea typeface="Trebuchet MS" charset="0"/>
                <a:cs typeface="Trebuchet MS" charset="0"/>
              </a:rPr>
              <a:t>La </a:t>
            </a:r>
            <a:r>
              <a:rPr lang="fr-FR" dirty="0">
                <a:latin typeface="Trebuchet MS" charset="0"/>
                <a:ea typeface="Trebuchet MS" charset="0"/>
                <a:cs typeface="Trebuchet MS" charset="0"/>
              </a:rPr>
              <a:t>période de sécheresse ne cesse de s’étendre, </a:t>
            </a:r>
            <a:r>
              <a:rPr lang="fr-FR" b="1" dirty="0">
                <a:latin typeface="Trebuchet MS" charset="0"/>
                <a:ea typeface="Trebuchet MS" charset="0"/>
                <a:cs typeface="Trebuchet MS" charset="0"/>
              </a:rPr>
              <a:t>six mois contre les deux </a:t>
            </a:r>
            <a:r>
              <a:rPr lang="fr-FR" dirty="0">
                <a:latin typeface="Trebuchet MS" charset="0"/>
                <a:ea typeface="Trebuchet MS" charset="0"/>
                <a:cs typeface="Trebuchet MS" charset="0"/>
              </a:rPr>
              <a:t>auxquels tout le monde était </a:t>
            </a:r>
            <a:r>
              <a:rPr lang="fr-FR" dirty="0" smtClean="0">
                <a:latin typeface="Trebuchet MS" charset="0"/>
                <a:ea typeface="Trebuchet MS" charset="0"/>
                <a:cs typeface="Trebuchet MS" charset="0"/>
              </a:rPr>
              <a:t>habitué</a:t>
            </a:r>
            <a:endParaRPr lang="fr-FR" dirty="0">
              <a:latin typeface="Trebuchet MS" charset="0"/>
              <a:ea typeface="Trebuchet MS" charset="0"/>
              <a:cs typeface="Trebuchet MS" charset="0"/>
            </a:endParaRPr>
          </a:p>
          <a:p>
            <a:pPr>
              <a:lnSpc>
                <a:spcPct val="90000"/>
              </a:lnSpc>
            </a:pPr>
            <a:endParaRPr lang="fr-FR" dirty="0">
              <a:latin typeface="Trebuchet MS" charset="0"/>
              <a:ea typeface="Trebuchet MS" charset="0"/>
              <a:cs typeface="Trebuchet MS" charset="0"/>
            </a:endParaRPr>
          </a:p>
        </p:txBody>
      </p:sp>
    </p:spTree>
    <p:extLst>
      <p:ext uri="{BB962C8B-B14F-4D97-AF65-F5344CB8AC3E}">
        <p14:creationId xmlns:p14="http://schemas.microsoft.com/office/powerpoint/2010/main" val="17674110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F4444CE-BC8D-4D61-B303-4C05614E6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6933" y="609600"/>
            <a:ext cx="10197494" cy="1099457"/>
          </a:xfrm>
        </p:spPr>
        <p:txBody>
          <a:bodyPr>
            <a:normAutofit/>
          </a:bodyPr>
          <a:lstStyle/>
          <a:p>
            <a:r>
              <a:rPr lang="fr-FR" dirty="0"/>
              <a:t>Quelques chiffres</a:t>
            </a:r>
          </a:p>
        </p:txBody>
      </p:sp>
      <p:sp>
        <p:nvSpPr>
          <p:cNvPr id="11" name="Isosceles Triangle 10">
            <a:extLst>
              <a:ext uri="{FF2B5EF4-FFF2-40B4-BE49-F238E27FC236}">
                <a16:creationId xmlns:a16="http://schemas.microsoft.com/office/drawing/2014/main" xmlns="" id="{73772B81-181F-48B7-8826-4D9686D15D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xmlns="" id="{B2205F6E-03C6-4E92-877C-E2482F6599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xmlns="" id="{9D684DA3-61F9-A5B6-965A-64F9A98F5961}"/>
              </a:ext>
            </a:extLst>
          </p:cNvPr>
          <p:cNvGraphicFramePr>
            <a:graphicFrameLocks noGrp="1"/>
          </p:cNvGraphicFramePr>
          <p:nvPr>
            <p:ph idx="1"/>
            <p:extLst>
              <p:ext uri="{D42A27DB-BD31-4B8C-83A1-F6EECF244321}">
                <p14:modId xmlns:p14="http://schemas.microsoft.com/office/powerpoint/2010/main" val="190285086"/>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83604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6C16C40-7C29-4ACC-B851-7E08E459B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CDD733AE-DD5E-4C77-8BCD-72BF12A06BB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xmlns="" id="{51DE90A4-932E-4370-BA07-30F43254C01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6A19CA4A-B208-452A-8BE4-BC6940D33D4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B74F8D3E-E618-4DE3-A0CC-B4904BB5D5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xmlns="" id="{299DA406-C54B-4E31-867D-FAF8DCE704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xmlns="" id="{A1E16883-5140-47C4-A9AD-AD6598AC3E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xmlns="" id="{4CD848DC-8A2A-4093-9BDD-7AF4B6A278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xmlns="" id="{34635A4D-E9CE-4B78-912A-479EA4512B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xmlns="" id="{D663A5EE-5581-44F3-8F98-688755F63E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B1E84E6A-F5AE-4F4D-98F2-82FE4FCC26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DDE7DDC9-17D4-4686-833D-48F8733B49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677334" y="609600"/>
            <a:ext cx="8596668" cy="1320800"/>
          </a:xfrm>
        </p:spPr>
        <p:txBody>
          <a:bodyPr>
            <a:normAutofit/>
          </a:bodyPr>
          <a:lstStyle/>
          <a:p>
            <a:r>
              <a:rPr lang="en-US" sz="3300" b="1" dirty="0"/>
              <a:t>Serena et Jonathan, </a:t>
            </a:r>
            <a:r>
              <a:rPr lang="en-US" sz="3300" b="1" dirty="0" err="1"/>
              <a:t>bergers</a:t>
            </a:r>
            <a:r>
              <a:rPr lang="en-US" sz="3300" b="1" dirty="0"/>
              <a:t> </a:t>
            </a:r>
            <a:r>
              <a:rPr lang="en-US" sz="3300" b="1" dirty="0" err="1"/>
              <a:t>en</a:t>
            </a:r>
            <a:r>
              <a:rPr lang="en-US" sz="3300" b="1" dirty="0"/>
              <a:t> </a:t>
            </a:r>
            <a:r>
              <a:rPr lang="en-US" sz="3300" b="1" dirty="0" err="1"/>
              <a:t>balagne</a:t>
            </a:r>
            <a:r>
              <a:rPr lang="en-US" sz="3300" b="1" dirty="0"/>
              <a:t/>
            </a:r>
            <a:br>
              <a:rPr lang="en-US" sz="3300" b="1" dirty="0"/>
            </a:br>
            <a:endParaRPr lang="fr-FR" sz="3300" dirty="0"/>
          </a:p>
        </p:txBody>
      </p:sp>
      <p:sp>
        <p:nvSpPr>
          <p:cNvPr id="3" name="Content Placeholder 2"/>
          <p:cNvSpPr>
            <a:spLocks noGrp="1"/>
          </p:cNvSpPr>
          <p:nvPr>
            <p:ph idx="1"/>
          </p:nvPr>
        </p:nvSpPr>
        <p:spPr>
          <a:xfrm>
            <a:off x="677334" y="2160589"/>
            <a:ext cx="8596668" cy="3880773"/>
          </a:xfrm>
        </p:spPr>
        <p:txBody>
          <a:bodyPr>
            <a:normAutofit/>
          </a:bodyPr>
          <a:lstStyle/>
          <a:p>
            <a:r>
              <a:rPr lang="en-US" i="1" dirty="0"/>
              <a:t>“</a:t>
            </a:r>
            <a:r>
              <a:rPr lang="en-US" i="1" dirty="0" err="1"/>
              <a:t>C’est</a:t>
            </a:r>
            <a:r>
              <a:rPr lang="en-US" i="1" dirty="0"/>
              <a:t> </a:t>
            </a:r>
            <a:r>
              <a:rPr lang="en-US" i="1" dirty="0" err="1"/>
              <a:t>très</a:t>
            </a:r>
            <a:r>
              <a:rPr lang="en-US" i="1" dirty="0"/>
              <a:t> </a:t>
            </a:r>
            <a:r>
              <a:rPr lang="en-US" i="1" dirty="0" err="1"/>
              <a:t>compliqué</a:t>
            </a:r>
            <a:r>
              <a:rPr lang="en-US" i="1" dirty="0"/>
              <a:t> </a:t>
            </a:r>
            <a:r>
              <a:rPr lang="en-US" i="1" dirty="0" err="1"/>
              <a:t>depuis</a:t>
            </a:r>
            <a:r>
              <a:rPr lang="en-US" i="1" dirty="0"/>
              <a:t> des </a:t>
            </a:r>
            <a:r>
              <a:rPr lang="en-US" i="1" dirty="0" err="1"/>
              <a:t>mois</a:t>
            </a:r>
            <a:r>
              <a:rPr lang="en-US" i="1" dirty="0"/>
              <a:t>, </a:t>
            </a:r>
            <a:r>
              <a:rPr lang="en-US" i="1" dirty="0" err="1"/>
              <a:t>il</a:t>
            </a:r>
            <a:r>
              <a:rPr lang="en-US" i="1" dirty="0"/>
              <a:t> </a:t>
            </a:r>
            <a:r>
              <a:rPr lang="en-US" i="1" dirty="0" err="1"/>
              <a:t>n’y</a:t>
            </a:r>
            <a:r>
              <a:rPr lang="en-US" i="1" dirty="0"/>
              <a:t> a pas de </a:t>
            </a:r>
            <a:r>
              <a:rPr lang="en-US" i="1" dirty="0" err="1"/>
              <a:t>pluie</a:t>
            </a:r>
            <a:r>
              <a:rPr lang="en-US" i="1" dirty="0"/>
              <a:t>. Pas </a:t>
            </a:r>
            <a:r>
              <a:rPr lang="en-US" i="1" dirty="0" err="1"/>
              <a:t>d’eau</a:t>
            </a:r>
            <a:r>
              <a:rPr lang="en-US" i="1" dirty="0"/>
              <a:t>. </a:t>
            </a:r>
            <a:r>
              <a:rPr lang="fr-FR" i="1" dirty="0"/>
              <a:t>Entre octobre et juillet, il n’a plu que six ou sept jours »</a:t>
            </a:r>
            <a:r>
              <a:rPr lang="fr-FR" dirty="0"/>
              <a:t>, se désolent Serena et Jonathan, jeunes bergers de Balagne. Ce n’est pas assez pour remplir le barrage d’E </a:t>
            </a:r>
            <a:r>
              <a:rPr lang="fr-FR" dirty="0" err="1"/>
              <a:t>Cotule</a:t>
            </a:r>
            <a:r>
              <a:rPr lang="fr-FR" dirty="0"/>
              <a:t>, unique réserve d’eau agricole de la région, ni pour permettre à la végétation de se développer suffisamment.</a:t>
            </a:r>
            <a:r>
              <a:rPr lang="en-US" i="1" dirty="0"/>
              <a:t> Les </a:t>
            </a:r>
            <a:r>
              <a:rPr lang="en-US" i="1" dirty="0" err="1"/>
              <a:t>brebis</a:t>
            </a:r>
            <a:r>
              <a:rPr lang="en-US" i="1" dirty="0"/>
              <a:t> </a:t>
            </a:r>
            <a:r>
              <a:rPr lang="en-US" i="1" dirty="0" err="1"/>
              <a:t>cherchent</a:t>
            </a:r>
            <a:r>
              <a:rPr lang="en-US" i="1" dirty="0"/>
              <a:t> de la </a:t>
            </a:r>
            <a:r>
              <a:rPr lang="en-US" i="1" dirty="0" err="1"/>
              <a:t>nourriture</a:t>
            </a:r>
            <a:r>
              <a:rPr lang="en-US" i="1" dirty="0"/>
              <a:t> partout, et sans </a:t>
            </a:r>
            <a:r>
              <a:rPr lang="en-US" i="1" dirty="0" err="1"/>
              <a:t>herbe</a:t>
            </a:r>
            <a:r>
              <a:rPr lang="en-US" i="1" dirty="0"/>
              <a:t> </a:t>
            </a:r>
            <a:r>
              <a:rPr lang="en-US" i="1" dirty="0" err="1"/>
              <a:t>elles</a:t>
            </a:r>
            <a:r>
              <a:rPr lang="en-US" i="1" dirty="0"/>
              <a:t> </a:t>
            </a:r>
            <a:r>
              <a:rPr lang="en-US" i="1" dirty="0" err="1"/>
              <a:t>maigrissent</a:t>
            </a:r>
            <a:r>
              <a:rPr lang="en-US" i="1" dirty="0"/>
              <a:t>. Nous </a:t>
            </a:r>
            <a:r>
              <a:rPr lang="en-US" i="1" dirty="0" err="1"/>
              <a:t>avons</a:t>
            </a:r>
            <a:r>
              <a:rPr lang="en-US" i="1" dirty="0"/>
              <a:t> </a:t>
            </a:r>
            <a:r>
              <a:rPr lang="en-US" i="1" dirty="0" err="1"/>
              <a:t>besoin</a:t>
            </a:r>
            <a:r>
              <a:rPr lang="en-US" i="1" dirty="0"/>
              <a:t> de 750 </a:t>
            </a:r>
            <a:r>
              <a:rPr lang="en-US" i="1" dirty="0" err="1"/>
              <a:t>litres</a:t>
            </a:r>
            <a:r>
              <a:rPr lang="en-US" i="1" dirty="0"/>
              <a:t> </a:t>
            </a:r>
            <a:r>
              <a:rPr lang="en-US" i="1" dirty="0" err="1"/>
              <a:t>d’eau</a:t>
            </a:r>
            <a:r>
              <a:rPr lang="en-US" i="1" dirty="0"/>
              <a:t> par jour pour </a:t>
            </a:r>
            <a:r>
              <a:rPr lang="en-US" i="1" dirty="0" err="1"/>
              <a:t>abreuver</a:t>
            </a:r>
            <a:r>
              <a:rPr lang="en-US" i="1" dirty="0"/>
              <a:t> </a:t>
            </a:r>
            <a:r>
              <a:rPr lang="en-US" i="1" dirty="0" err="1"/>
              <a:t>nos</a:t>
            </a:r>
            <a:r>
              <a:rPr lang="en-US" i="1" dirty="0"/>
              <a:t> 150 </a:t>
            </a:r>
            <a:r>
              <a:rPr lang="en-US" i="1" dirty="0" err="1"/>
              <a:t>brebis</a:t>
            </a:r>
            <a:r>
              <a:rPr lang="en-US" i="1" dirty="0"/>
              <a:t>. Tout </a:t>
            </a:r>
            <a:r>
              <a:rPr lang="en-US" i="1" dirty="0" err="1"/>
              <a:t>ce</a:t>
            </a:r>
            <a:r>
              <a:rPr lang="en-US" i="1" dirty="0"/>
              <a:t> </a:t>
            </a:r>
            <a:r>
              <a:rPr lang="en-US" i="1" dirty="0" err="1"/>
              <a:t>qu’on</a:t>
            </a:r>
            <a:r>
              <a:rPr lang="en-US" i="1" dirty="0"/>
              <a:t> </a:t>
            </a:r>
            <a:r>
              <a:rPr lang="en-US" i="1" dirty="0" err="1"/>
              <a:t>gagne</a:t>
            </a:r>
            <a:r>
              <a:rPr lang="en-US" i="1" dirty="0"/>
              <a:t> </a:t>
            </a:r>
            <a:r>
              <a:rPr lang="en-US" i="1" dirty="0" err="1"/>
              <a:t>dans</a:t>
            </a:r>
            <a:r>
              <a:rPr lang="en-US" i="1" dirty="0"/>
              <a:t> la </a:t>
            </a:r>
            <a:r>
              <a:rPr lang="en-US" i="1" dirty="0" err="1"/>
              <a:t>vente</a:t>
            </a:r>
            <a:r>
              <a:rPr lang="en-US" i="1" dirty="0"/>
              <a:t> du </a:t>
            </a:r>
            <a:r>
              <a:rPr lang="en-US" i="1" dirty="0" err="1"/>
              <a:t>lait</a:t>
            </a:r>
            <a:r>
              <a:rPr lang="en-US" i="1" dirty="0"/>
              <a:t> on le </a:t>
            </a:r>
            <a:r>
              <a:rPr lang="en-US" i="1" dirty="0" err="1"/>
              <a:t>dépense</a:t>
            </a:r>
            <a:r>
              <a:rPr lang="en-US" i="1" dirty="0"/>
              <a:t> </a:t>
            </a:r>
            <a:r>
              <a:rPr lang="en-US" i="1" dirty="0" err="1"/>
              <a:t>dans</a:t>
            </a:r>
            <a:r>
              <a:rPr lang="en-US" i="1" dirty="0"/>
              <a:t> le </a:t>
            </a:r>
            <a:r>
              <a:rPr lang="en-US" i="1" dirty="0" err="1"/>
              <a:t>foin</a:t>
            </a:r>
            <a:r>
              <a:rPr lang="en-US" i="1" dirty="0"/>
              <a:t>, on </a:t>
            </a:r>
            <a:r>
              <a:rPr lang="en-US" i="1" dirty="0" err="1"/>
              <a:t>perd</a:t>
            </a:r>
            <a:r>
              <a:rPr lang="en-US" i="1" dirty="0"/>
              <a:t> </a:t>
            </a:r>
            <a:r>
              <a:rPr lang="en-US" i="1" dirty="0" err="1"/>
              <a:t>énormément</a:t>
            </a:r>
            <a:r>
              <a:rPr lang="en-US" i="1" dirty="0"/>
              <a:t> de sous. On fait </a:t>
            </a:r>
            <a:r>
              <a:rPr lang="en-US" i="1" dirty="0" err="1"/>
              <a:t>très</a:t>
            </a:r>
            <a:r>
              <a:rPr lang="en-US" i="1" dirty="0"/>
              <a:t> attention </a:t>
            </a:r>
            <a:r>
              <a:rPr lang="en-US" i="1" dirty="0" err="1"/>
              <a:t>à</a:t>
            </a:r>
            <a:r>
              <a:rPr lang="en-US" i="1" dirty="0"/>
              <a:t> </a:t>
            </a:r>
            <a:r>
              <a:rPr lang="en-US" i="1" dirty="0" err="1"/>
              <a:t>l’eau</a:t>
            </a:r>
            <a:r>
              <a:rPr lang="en-US" i="1" dirty="0"/>
              <a:t>, on </a:t>
            </a:r>
            <a:r>
              <a:rPr lang="en-US" i="1" dirty="0" err="1"/>
              <a:t>répare</a:t>
            </a:r>
            <a:r>
              <a:rPr lang="en-US" i="1" dirty="0"/>
              <a:t> la </a:t>
            </a:r>
            <a:r>
              <a:rPr lang="en-US" i="1" dirty="0" err="1"/>
              <a:t>moindre</a:t>
            </a:r>
            <a:r>
              <a:rPr lang="en-US" i="1" dirty="0"/>
              <a:t> </a:t>
            </a:r>
            <a:r>
              <a:rPr lang="en-US" i="1" dirty="0" err="1"/>
              <a:t>fuite</a:t>
            </a:r>
            <a:r>
              <a:rPr lang="en-US" i="1" dirty="0"/>
              <a:t>, </a:t>
            </a:r>
            <a:r>
              <a:rPr lang="en-US" i="1" dirty="0" err="1"/>
              <a:t>mais</a:t>
            </a:r>
            <a:r>
              <a:rPr lang="en-US" i="1" dirty="0"/>
              <a:t> </a:t>
            </a:r>
            <a:r>
              <a:rPr lang="en-US" i="1" dirty="0" err="1"/>
              <a:t>ça</a:t>
            </a:r>
            <a:r>
              <a:rPr lang="en-US" i="1" dirty="0"/>
              <a:t> ne </a:t>
            </a:r>
            <a:r>
              <a:rPr lang="en-US" i="1" dirty="0" err="1"/>
              <a:t>suffit</a:t>
            </a:r>
            <a:r>
              <a:rPr lang="en-US" i="1" dirty="0"/>
              <a:t> pas. </a:t>
            </a:r>
            <a:r>
              <a:rPr lang="en-US" i="1" dirty="0" err="1"/>
              <a:t>À</a:t>
            </a:r>
            <a:r>
              <a:rPr lang="en-US" i="1" dirty="0"/>
              <a:t> </a:t>
            </a:r>
            <a:r>
              <a:rPr lang="en-US" i="1" dirty="0" err="1"/>
              <a:t>côté</a:t>
            </a:r>
            <a:r>
              <a:rPr lang="en-US" i="1" dirty="0"/>
              <a:t>, des </a:t>
            </a:r>
            <a:r>
              <a:rPr lang="en-US" i="1" dirty="0" err="1"/>
              <a:t>vacanciers</a:t>
            </a:r>
            <a:r>
              <a:rPr lang="en-US" i="1" dirty="0"/>
              <a:t> </a:t>
            </a:r>
            <a:r>
              <a:rPr lang="en-US" i="1" dirty="0" err="1"/>
              <a:t>remplissent</a:t>
            </a:r>
            <a:r>
              <a:rPr lang="en-US" i="1" dirty="0"/>
              <a:t> </a:t>
            </a:r>
            <a:r>
              <a:rPr lang="en-US" i="1" dirty="0" err="1"/>
              <a:t>leur</a:t>
            </a:r>
            <a:r>
              <a:rPr lang="en-US" i="1" dirty="0"/>
              <a:t> piscine. </a:t>
            </a:r>
            <a:r>
              <a:rPr lang="en-US" i="1" dirty="0" err="1"/>
              <a:t>Ça</a:t>
            </a:r>
            <a:r>
              <a:rPr lang="en-US" i="1" dirty="0"/>
              <a:t> ne </a:t>
            </a:r>
            <a:r>
              <a:rPr lang="en-US" i="1" dirty="0" err="1"/>
              <a:t>devrait</a:t>
            </a:r>
            <a:r>
              <a:rPr lang="en-US" i="1" dirty="0"/>
              <a:t> pas </a:t>
            </a:r>
            <a:r>
              <a:rPr lang="en-US" i="1" dirty="0" err="1"/>
              <a:t>être</a:t>
            </a:r>
            <a:r>
              <a:rPr lang="en-US" i="1" dirty="0"/>
              <a:t> possible. Les </a:t>
            </a:r>
            <a:r>
              <a:rPr lang="en-US" i="1" dirty="0" err="1"/>
              <a:t>prochains</a:t>
            </a:r>
            <a:r>
              <a:rPr lang="en-US" i="1" dirty="0"/>
              <a:t> </a:t>
            </a:r>
            <a:r>
              <a:rPr lang="en-US" i="1" dirty="0" err="1"/>
              <a:t>mois</a:t>
            </a:r>
            <a:r>
              <a:rPr lang="en-US" i="1" dirty="0"/>
              <a:t> </a:t>
            </a:r>
            <a:r>
              <a:rPr lang="en-US" i="1" dirty="0" err="1"/>
              <a:t>seront</a:t>
            </a:r>
            <a:r>
              <a:rPr lang="en-US" i="1" dirty="0"/>
              <a:t> </a:t>
            </a:r>
            <a:r>
              <a:rPr lang="en-US" i="1" dirty="0" err="1"/>
              <a:t>très</a:t>
            </a:r>
            <a:r>
              <a:rPr lang="en-US" i="1" dirty="0"/>
              <a:t> </a:t>
            </a:r>
            <a:r>
              <a:rPr lang="en-US" i="1" dirty="0" err="1"/>
              <a:t>compliqués</a:t>
            </a:r>
            <a:r>
              <a:rPr lang="en-US" i="1" dirty="0"/>
              <a:t>. Des </a:t>
            </a:r>
            <a:r>
              <a:rPr lang="en-US" i="1" dirty="0" err="1"/>
              <a:t>éleveurs</a:t>
            </a:r>
            <a:r>
              <a:rPr lang="en-US" i="1" dirty="0"/>
              <a:t> </a:t>
            </a:r>
            <a:r>
              <a:rPr lang="en-US" i="1" dirty="0" err="1"/>
              <a:t>parlent</a:t>
            </a:r>
            <a:r>
              <a:rPr lang="en-US" i="1" dirty="0"/>
              <a:t> </a:t>
            </a:r>
            <a:r>
              <a:rPr lang="en-US" i="1" dirty="0" err="1"/>
              <a:t>d’arrêter</a:t>
            </a:r>
            <a:r>
              <a:rPr lang="en-US" i="1" dirty="0"/>
              <a:t> </a:t>
            </a:r>
            <a:r>
              <a:rPr lang="en-US" i="1" dirty="0" err="1"/>
              <a:t>leur</a:t>
            </a:r>
            <a:r>
              <a:rPr lang="en-US" i="1" dirty="0"/>
              <a:t> </a:t>
            </a:r>
            <a:r>
              <a:rPr lang="en-US" i="1" dirty="0" err="1"/>
              <a:t>activité</a:t>
            </a:r>
            <a:r>
              <a:rPr lang="en-US" i="1" dirty="0"/>
              <a:t>.”</a:t>
            </a:r>
            <a:endParaRPr lang="fr-FR" dirty="0"/>
          </a:p>
        </p:txBody>
      </p:sp>
      <p:sp>
        <p:nvSpPr>
          <p:cNvPr id="4" name="Rectangle 3"/>
          <p:cNvSpPr/>
          <p:nvPr/>
        </p:nvSpPr>
        <p:spPr>
          <a:xfrm>
            <a:off x="1062427" y="5902219"/>
            <a:ext cx="5474384" cy="646331"/>
          </a:xfrm>
          <a:prstGeom prst="rect">
            <a:avLst/>
          </a:prstGeom>
        </p:spPr>
        <p:txBody>
          <a:bodyPr wrap="none">
            <a:spAutoFit/>
          </a:bodyPr>
          <a:lstStyle/>
          <a:p>
            <a:r>
              <a:rPr lang="fr-FR" dirty="0">
                <a:hlinkClick r:id="rId2"/>
              </a:rPr>
              <a:t>https://</a:t>
            </a:r>
            <a:r>
              <a:rPr lang="fr-FR" dirty="0" smtClean="0">
                <a:hlinkClick r:id="rId2"/>
              </a:rPr>
              <a:t>www.youtube.com/watch?v=WCvzct7tHCw</a:t>
            </a:r>
            <a:endParaRPr lang="fr-FR" dirty="0" smtClean="0"/>
          </a:p>
          <a:p>
            <a:r>
              <a:rPr lang="fr-FR" dirty="0"/>
              <a:t>12.50 </a:t>
            </a:r>
            <a:r>
              <a:rPr lang="mr-IN" dirty="0"/>
              <a:t>–</a:t>
            </a:r>
            <a:r>
              <a:rPr lang="fr-FR" dirty="0"/>
              <a:t> 15</a:t>
            </a:r>
          </a:p>
        </p:txBody>
      </p:sp>
    </p:spTree>
    <p:extLst>
      <p:ext uri="{BB962C8B-B14F-4D97-AF65-F5344CB8AC3E}">
        <p14:creationId xmlns:p14="http://schemas.microsoft.com/office/powerpoint/2010/main" val="33941576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6734" y="609600"/>
            <a:ext cx="3737268" cy="1320800"/>
          </a:xfrm>
        </p:spPr>
        <p:txBody>
          <a:bodyPr>
            <a:normAutofit/>
          </a:bodyPr>
          <a:lstStyle/>
          <a:p>
            <a:pPr>
              <a:lnSpc>
                <a:spcPct val="90000"/>
              </a:lnSpc>
            </a:pPr>
            <a:r>
              <a:rPr lang="en-US" sz="2800" b="1" dirty="0"/>
              <a:t>Pierre </a:t>
            </a:r>
            <a:r>
              <a:rPr lang="en-US" sz="2800" b="1" dirty="0" err="1"/>
              <a:t>Acquaviva</a:t>
            </a:r>
            <a:r>
              <a:rPr lang="en-US" sz="2800" b="1" dirty="0"/>
              <a:t>, </a:t>
            </a:r>
            <a:r>
              <a:rPr lang="en-US" sz="2800" b="1" dirty="0" err="1"/>
              <a:t>agriculteur</a:t>
            </a:r>
            <a:r>
              <a:rPr lang="en-US" sz="2800" b="1" dirty="0"/>
              <a:t> </a:t>
            </a:r>
            <a:br>
              <a:rPr lang="en-US" sz="2800" b="1" dirty="0"/>
            </a:br>
            <a:endParaRPr lang="fr-FR" sz="2800" dirty="0"/>
          </a:p>
        </p:txBody>
      </p:sp>
      <p:sp>
        <p:nvSpPr>
          <p:cNvPr id="3" name="Content Placeholder 2"/>
          <p:cNvSpPr>
            <a:spLocks noGrp="1"/>
          </p:cNvSpPr>
          <p:nvPr>
            <p:ph idx="1"/>
          </p:nvPr>
        </p:nvSpPr>
        <p:spPr>
          <a:xfrm>
            <a:off x="5209563" y="2160589"/>
            <a:ext cx="4064439" cy="3880773"/>
          </a:xfrm>
        </p:spPr>
        <p:txBody>
          <a:bodyPr>
            <a:normAutofit/>
          </a:bodyPr>
          <a:lstStyle/>
          <a:p>
            <a:r>
              <a:rPr lang="en-US" i="1" dirty="0"/>
              <a:t>“La situation </a:t>
            </a:r>
            <a:r>
              <a:rPr lang="en-US" i="1" dirty="0" err="1"/>
              <a:t>est</a:t>
            </a:r>
            <a:r>
              <a:rPr lang="en-US" i="1" dirty="0"/>
              <a:t> </a:t>
            </a:r>
            <a:r>
              <a:rPr lang="en-US" i="1" dirty="0" err="1"/>
              <a:t>très</a:t>
            </a:r>
            <a:r>
              <a:rPr lang="en-US" i="1" dirty="0"/>
              <a:t> </a:t>
            </a:r>
            <a:r>
              <a:rPr lang="en-US" i="1" dirty="0" err="1"/>
              <a:t>inquiétante</a:t>
            </a:r>
            <a:r>
              <a:rPr lang="en-US" i="1" dirty="0"/>
              <a:t> pour nous. Elle se </a:t>
            </a:r>
            <a:r>
              <a:rPr lang="en-US" i="1" dirty="0" err="1"/>
              <a:t>dégrade</a:t>
            </a:r>
            <a:r>
              <a:rPr lang="en-US" i="1" dirty="0"/>
              <a:t> </a:t>
            </a:r>
            <a:r>
              <a:rPr lang="en-US" i="1" dirty="0" err="1"/>
              <a:t>très</a:t>
            </a:r>
            <a:r>
              <a:rPr lang="en-US" i="1" dirty="0"/>
              <a:t> </a:t>
            </a:r>
            <a:r>
              <a:rPr lang="en-US" i="1" dirty="0" err="1"/>
              <a:t>vite</a:t>
            </a:r>
            <a:r>
              <a:rPr lang="en-US" i="1" dirty="0"/>
              <a:t>, </a:t>
            </a:r>
            <a:r>
              <a:rPr lang="en-US" i="1" dirty="0" err="1"/>
              <a:t>très</a:t>
            </a:r>
            <a:r>
              <a:rPr lang="en-US" i="1" dirty="0"/>
              <a:t> fort. On </a:t>
            </a:r>
            <a:r>
              <a:rPr lang="en-US" i="1" dirty="0" err="1"/>
              <a:t>est</a:t>
            </a:r>
            <a:r>
              <a:rPr lang="en-US" i="1" dirty="0"/>
              <a:t> </a:t>
            </a:r>
            <a:r>
              <a:rPr lang="en-US" i="1" dirty="0" err="1"/>
              <a:t>très</a:t>
            </a:r>
            <a:r>
              <a:rPr lang="en-US" i="1" dirty="0"/>
              <a:t> </a:t>
            </a:r>
            <a:r>
              <a:rPr lang="en-US" i="1" dirty="0" err="1"/>
              <a:t>inquiets</a:t>
            </a:r>
            <a:r>
              <a:rPr lang="en-US" i="1" dirty="0"/>
              <a:t> : </a:t>
            </a:r>
            <a:r>
              <a:rPr lang="en-US" i="1" dirty="0" err="1"/>
              <a:t>en</a:t>
            </a:r>
            <a:r>
              <a:rPr lang="en-US" i="1" dirty="0"/>
              <a:t> </a:t>
            </a:r>
            <a:r>
              <a:rPr lang="en-US" i="1" dirty="0" err="1"/>
              <a:t>avril</a:t>
            </a:r>
            <a:r>
              <a:rPr lang="en-US" i="1" dirty="0"/>
              <a:t>, </a:t>
            </a:r>
            <a:r>
              <a:rPr lang="en-US" i="1" dirty="0" err="1"/>
              <a:t>il</a:t>
            </a:r>
            <a:r>
              <a:rPr lang="en-US" i="1" dirty="0"/>
              <a:t> </a:t>
            </a:r>
            <a:r>
              <a:rPr lang="en-US" i="1" dirty="0" err="1"/>
              <a:t>n’y</a:t>
            </a:r>
            <a:r>
              <a:rPr lang="en-US" i="1" dirty="0"/>
              <a:t> a </a:t>
            </a:r>
            <a:r>
              <a:rPr lang="en-US" i="1" dirty="0" err="1"/>
              <a:t>eu</a:t>
            </a:r>
            <a:r>
              <a:rPr lang="en-US" i="1" dirty="0"/>
              <a:t> que </a:t>
            </a:r>
            <a:r>
              <a:rPr lang="en-US" i="1" dirty="0" err="1"/>
              <a:t>deux</a:t>
            </a:r>
            <a:r>
              <a:rPr lang="en-US" i="1" dirty="0"/>
              <a:t> </a:t>
            </a:r>
            <a:r>
              <a:rPr lang="en-US" i="1" dirty="0" err="1"/>
              <a:t>épisodes</a:t>
            </a:r>
            <a:r>
              <a:rPr lang="en-US" i="1" dirty="0"/>
              <a:t> </a:t>
            </a:r>
            <a:r>
              <a:rPr lang="en-US" i="1" dirty="0" err="1"/>
              <a:t>pluvieux</a:t>
            </a:r>
            <a:r>
              <a:rPr lang="en-US" i="1" dirty="0"/>
              <a:t> de </a:t>
            </a:r>
            <a:r>
              <a:rPr lang="en-US" i="1" dirty="0" err="1"/>
              <a:t>l’ordre</a:t>
            </a:r>
            <a:r>
              <a:rPr lang="en-US" i="1" dirty="0"/>
              <a:t> de 80 mm </a:t>
            </a:r>
            <a:r>
              <a:rPr lang="en-US" i="1" dirty="0" err="1"/>
              <a:t>en</a:t>
            </a:r>
            <a:r>
              <a:rPr lang="en-US" i="1" dirty="0"/>
              <a:t> </a:t>
            </a:r>
            <a:r>
              <a:rPr lang="en-US" i="1" dirty="0" err="1"/>
              <a:t>cumulé</a:t>
            </a:r>
            <a:r>
              <a:rPr lang="en-US" i="1" dirty="0"/>
              <a:t>. Si </a:t>
            </a:r>
            <a:r>
              <a:rPr lang="en-US" i="1" dirty="0" err="1"/>
              <a:t>cela</a:t>
            </a:r>
            <a:r>
              <a:rPr lang="en-US" i="1" dirty="0"/>
              <a:t> se </a:t>
            </a:r>
            <a:r>
              <a:rPr lang="en-US" i="1" dirty="0" err="1"/>
              <a:t>répète</a:t>
            </a:r>
            <a:r>
              <a:rPr lang="en-US" i="1" dirty="0"/>
              <a:t> </a:t>
            </a:r>
            <a:r>
              <a:rPr lang="en-US" i="1" dirty="0" err="1"/>
              <a:t>ces</a:t>
            </a:r>
            <a:r>
              <a:rPr lang="en-US" i="1" dirty="0"/>
              <a:t> </a:t>
            </a:r>
            <a:r>
              <a:rPr lang="en-US" i="1" dirty="0" err="1"/>
              <a:t>prochaines</a:t>
            </a:r>
            <a:r>
              <a:rPr lang="en-US" i="1" dirty="0"/>
              <a:t> </a:t>
            </a:r>
            <a:r>
              <a:rPr lang="en-US" i="1" dirty="0" err="1"/>
              <a:t>années</a:t>
            </a:r>
            <a:r>
              <a:rPr lang="en-US" i="1" dirty="0"/>
              <a:t>, les </a:t>
            </a:r>
            <a:r>
              <a:rPr lang="en-US" i="1" dirty="0" err="1"/>
              <a:t>vignerons</a:t>
            </a:r>
            <a:r>
              <a:rPr lang="en-US" i="1" dirty="0"/>
              <a:t> </a:t>
            </a:r>
            <a:r>
              <a:rPr lang="en-US" i="1" dirty="0" err="1"/>
              <a:t>perdront</a:t>
            </a:r>
            <a:r>
              <a:rPr lang="en-US" i="1" dirty="0"/>
              <a:t> </a:t>
            </a:r>
            <a:r>
              <a:rPr lang="en-US" i="1" dirty="0" err="1"/>
              <a:t>probablement</a:t>
            </a:r>
            <a:r>
              <a:rPr lang="en-US" i="1" dirty="0"/>
              <a:t> </a:t>
            </a:r>
            <a:r>
              <a:rPr lang="en-US" i="1" dirty="0" err="1"/>
              <a:t>leur</a:t>
            </a:r>
            <a:r>
              <a:rPr lang="en-US" i="1" dirty="0"/>
              <a:t> production. </a:t>
            </a:r>
            <a:r>
              <a:rPr lang="en-US" b="1" i="1" dirty="0"/>
              <a:t>La </a:t>
            </a:r>
            <a:r>
              <a:rPr lang="en-US" b="1" i="1" dirty="0" err="1"/>
              <a:t>pérennité</a:t>
            </a:r>
            <a:r>
              <a:rPr lang="en-US" b="1" i="1" dirty="0"/>
              <a:t> de </a:t>
            </a:r>
            <a:r>
              <a:rPr lang="en-US" b="1" i="1" dirty="0" err="1"/>
              <a:t>l’agriculture</a:t>
            </a:r>
            <a:r>
              <a:rPr lang="en-US" b="1" i="1" dirty="0"/>
              <a:t> me </a:t>
            </a:r>
            <a:r>
              <a:rPr lang="en-US" b="1" i="1" dirty="0" err="1"/>
              <a:t>préoccupe</a:t>
            </a:r>
            <a:r>
              <a:rPr lang="en-US" b="1" i="1" dirty="0"/>
              <a:t>.”</a:t>
            </a:r>
            <a:endParaRPr lang="fr-FR" b="1" dirty="0"/>
          </a:p>
        </p:txBody>
      </p:sp>
      <p:pic>
        <p:nvPicPr>
          <p:cNvPr id="12290" name="Picture 2" descr="ttps://www.leparisien.fr/resizer/D9X19ulv6357ORb22BxbMmpvDRU=/932x582/arc-anglerfish-eu-central-1-prod-l"/>
          <p:cNvPicPr>
            <a:picLocks noChangeAspect="1" noChangeArrowheads="1"/>
          </p:cNvPicPr>
          <p:nvPr/>
        </p:nvPicPr>
        <p:blipFill rotWithShape="1">
          <a:blip r:embed="rId2">
            <a:extLst>
              <a:ext uri="{28A0092B-C50C-407E-A947-70E740481C1C}">
                <a14:useLocalDpi xmlns:a14="http://schemas.microsoft.com/office/drawing/2010/main" val="0"/>
              </a:ext>
            </a:extLst>
          </a:blip>
          <a:srcRect l="17021" r="33813"/>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12295" name="Isosceles Triangle 12294">
            <a:extLst>
              <a:ext uri="{FF2B5EF4-FFF2-40B4-BE49-F238E27FC236}">
                <a16:creationId xmlns:a16="http://schemas.microsoft.com/office/drawing/2014/main" xmlns="" id="{3BCB5F6A-9EB0-40B0-9D13-3023E9A205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455854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nchor="t">
            <a:normAutofit/>
          </a:bodyPr>
          <a:lstStyle/>
          <a:p>
            <a:pPr>
              <a:lnSpc>
                <a:spcPct val="90000"/>
              </a:lnSpc>
            </a:pPr>
            <a:r>
              <a:rPr lang="en-US" sz="2800" b="1" dirty="0"/>
              <a:t>Joseph </a:t>
            </a:r>
            <a:r>
              <a:rPr lang="en-US" sz="2800" b="1" dirty="0" err="1"/>
              <a:t>Colombani</a:t>
            </a:r>
            <a:r>
              <a:rPr lang="en-US" sz="2800" b="1" dirty="0"/>
              <a:t>, </a:t>
            </a:r>
            <a:r>
              <a:rPr lang="en-US" sz="2800" b="1" dirty="0" err="1"/>
              <a:t>président</a:t>
            </a:r>
            <a:r>
              <a:rPr lang="en-US" sz="2800" b="1" dirty="0"/>
              <a:t> de la </a:t>
            </a:r>
            <a:r>
              <a:rPr lang="en-US" sz="2800" b="1" dirty="0" err="1"/>
              <a:t>chambre</a:t>
            </a:r>
            <a:r>
              <a:rPr lang="en-US" sz="2800" b="1" dirty="0"/>
              <a:t> </a:t>
            </a:r>
            <a:r>
              <a:rPr lang="en-US" sz="2800" b="1" dirty="0" err="1"/>
              <a:t>d’agriculture</a:t>
            </a:r>
            <a:r>
              <a:rPr lang="en-US" sz="2800" b="1" dirty="0"/>
              <a:t/>
            </a:r>
            <a:br>
              <a:rPr lang="en-US" sz="2800" b="1" dirty="0"/>
            </a:br>
            <a:endParaRPr lang="fr-FR" sz="2800" dirty="0"/>
          </a:p>
        </p:txBody>
      </p:sp>
      <p:sp>
        <p:nvSpPr>
          <p:cNvPr id="3" name="Content Placeholder 2"/>
          <p:cNvSpPr>
            <a:spLocks noGrp="1"/>
          </p:cNvSpPr>
          <p:nvPr>
            <p:ph idx="1"/>
          </p:nvPr>
        </p:nvSpPr>
        <p:spPr>
          <a:xfrm>
            <a:off x="677334" y="2160589"/>
            <a:ext cx="5220430" cy="3880773"/>
          </a:xfrm>
        </p:spPr>
        <p:txBody>
          <a:bodyPr>
            <a:normAutofit/>
          </a:bodyPr>
          <a:lstStyle/>
          <a:p>
            <a:r>
              <a:rPr lang="en-US" i="1" dirty="0"/>
              <a:t>“On a </a:t>
            </a:r>
            <a:r>
              <a:rPr lang="en-US" i="1" dirty="0" err="1"/>
              <a:t>cette</a:t>
            </a:r>
            <a:r>
              <a:rPr lang="en-US" i="1" dirty="0"/>
              <a:t> </a:t>
            </a:r>
            <a:r>
              <a:rPr lang="en-US" i="1" dirty="0" err="1"/>
              <a:t>épée</a:t>
            </a:r>
            <a:r>
              <a:rPr lang="en-US" i="1" dirty="0"/>
              <a:t> de </a:t>
            </a:r>
            <a:r>
              <a:rPr lang="en-US" i="1" dirty="0" err="1"/>
              <a:t>Damoclès</a:t>
            </a:r>
            <a:r>
              <a:rPr lang="en-US" i="1" dirty="0"/>
              <a:t> </a:t>
            </a:r>
            <a:r>
              <a:rPr lang="en-US" i="1" dirty="0" err="1"/>
              <a:t>chaque</a:t>
            </a:r>
            <a:r>
              <a:rPr lang="en-US" i="1" dirty="0"/>
              <a:t> </a:t>
            </a:r>
            <a:r>
              <a:rPr lang="en-US" i="1" dirty="0" err="1"/>
              <a:t>année</a:t>
            </a:r>
            <a:r>
              <a:rPr lang="en-US" i="1" dirty="0"/>
              <a:t>. Il y a un </a:t>
            </a:r>
            <a:r>
              <a:rPr lang="en-US" i="1" dirty="0" err="1"/>
              <a:t>vrai</a:t>
            </a:r>
            <a:r>
              <a:rPr lang="en-US" i="1" dirty="0"/>
              <a:t> </a:t>
            </a:r>
            <a:r>
              <a:rPr lang="en-US" i="1" dirty="0" err="1"/>
              <a:t>manque</a:t>
            </a:r>
            <a:r>
              <a:rPr lang="en-US" i="1" dirty="0"/>
              <a:t> </a:t>
            </a:r>
            <a:r>
              <a:rPr lang="en-US" i="1" dirty="0" err="1"/>
              <a:t>d’infrastructures</a:t>
            </a:r>
            <a:r>
              <a:rPr lang="en-US" i="1" dirty="0"/>
              <a:t> </a:t>
            </a:r>
            <a:r>
              <a:rPr lang="en-US" i="1" dirty="0" err="1"/>
              <a:t>en</a:t>
            </a:r>
            <a:r>
              <a:rPr lang="en-US" i="1" dirty="0"/>
              <a:t> Corse : </a:t>
            </a:r>
            <a:r>
              <a:rPr lang="en-US" i="1" dirty="0" err="1"/>
              <a:t>il</a:t>
            </a:r>
            <a:r>
              <a:rPr lang="en-US" i="1" dirty="0"/>
              <a:t> </a:t>
            </a:r>
            <a:r>
              <a:rPr lang="en-US" i="1" dirty="0" err="1"/>
              <a:t>tombe</a:t>
            </a:r>
            <a:r>
              <a:rPr lang="en-US" i="1" dirty="0"/>
              <a:t> </a:t>
            </a:r>
            <a:r>
              <a:rPr lang="en-US" b="1" i="1" dirty="0"/>
              <a:t>8 milliards de </a:t>
            </a:r>
            <a:r>
              <a:rPr lang="en-US" b="1" i="1" dirty="0" err="1"/>
              <a:t>mètres</a:t>
            </a:r>
            <a:r>
              <a:rPr lang="en-US" b="1" i="1" dirty="0"/>
              <a:t> cubes par an</a:t>
            </a:r>
            <a:r>
              <a:rPr lang="en-US" i="1" dirty="0"/>
              <a:t> et nous </a:t>
            </a:r>
            <a:r>
              <a:rPr lang="en-US" i="1" dirty="0" err="1"/>
              <a:t>avons</a:t>
            </a:r>
            <a:r>
              <a:rPr lang="en-US" i="1" dirty="0"/>
              <a:t> </a:t>
            </a:r>
            <a:r>
              <a:rPr lang="en-US" i="1" dirty="0" err="1"/>
              <a:t>une</a:t>
            </a:r>
            <a:r>
              <a:rPr lang="en-US" i="1" dirty="0"/>
              <a:t> </a:t>
            </a:r>
            <a:r>
              <a:rPr lang="en-US" i="1" dirty="0" err="1"/>
              <a:t>capacité</a:t>
            </a:r>
            <a:r>
              <a:rPr lang="en-US" i="1" dirty="0"/>
              <a:t> de </a:t>
            </a:r>
            <a:r>
              <a:rPr lang="en-US" i="1" dirty="0" err="1"/>
              <a:t>retenir</a:t>
            </a:r>
            <a:r>
              <a:rPr lang="en-US" i="1" dirty="0"/>
              <a:t> </a:t>
            </a:r>
            <a:r>
              <a:rPr lang="en-US" i="1" dirty="0" err="1"/>
              <a:t>seulement</a:t>
            </a:r>
            <a:r>
              <a:rPr lang="en-US" i="1" dirty="0"/>
              <a:t> </a:t>
            </a:r>
            <a:r>
              <a:rPr lang="en-US" b="1" i="1" dirty="0"/>
              <a:t>100 millions de </a:t>
            </a:r>
            <a:r>
              <a:rPr lang="en-US" b="1" i="1" dirty="0" err="1"/>
              <a:t>mètres</a:t>
            </a:r>
            <a:r>
              <a:rPr lang="en-US" b="1" i="1" dirty="0"/>
              <a:t> cubes</a:t>
            </a:r>
            <a:r>
              <a:rPr lang="en-US" i="1" dirty="0"/>
              <a:t>. </a:t>
            </a:r>
            <a:r>
              <a:rPr lang="en-US" i="1" dirty="0" err="1"/>
              <a:t>En</a:t>
            </a:r>
            <a:r>
              <a:rPr lang="en-US" i="1" dirty="0"/>
              <a:t> </a:t>
            </a:r>
            <a:r>
              <a:rPr lang="en-US" i="1" dirty="0" err="1"/>
              <a:t>Sardaigne</a:t>
            </a:r>
            <a:r>
              <a:rPr lang="en-US" i="1" dirty="0"/>
              <a:t>, </a:t>
            </a:r>
            <a:r>
              <a:rPr lang="en-US" i="1" dirty="0" err="1"/>
              <a:t>il</a:t>
            </a:r>
            <a:r>
              <a:rPr lang="en-US" i="1" dirty="0"/>
              <a:t> </a:t>
            </a:r>
            <a:r>
              <a:rPr lang="en-US" i="1" dirty="0" err="1"/>
              <a:t>tombe</a:t>
            </a:r>
            <a:r>
              <a:rPr lang="en-US" i="1" dirty="0"/>
              <a:t> </a:t>
            </a:r>
            <a:r>
              <a:rPr lang="en-US" i="1" dirty="0" err="1"/>
              <a:t>également</a:t>
            </a:r>
            <a:r>
              <a:rPr lang="en-US" i="1" dirty="0"/>
              <a:t> environ 8 milliards de </a:t>
            </a:r>
            <a:r>
              <a:rPr lang="en-US" i="1" dirty="0" err="1"/>
              <a:t>mètres</a:t>
            </a:r>
            <a:r>
              <a:rPr lang="en-US" i="1" dirty="0"/>
              <a:t> cubes par an, pour </a:t>
            </a:r>
            <a:r>
              <a:rPr lang="en-US" i="1" dirty="0" err="1"/>
              <a:t>une</a:t>
            </a:r>
            <a:r>
              <a:rPr lang="en-US" i="1" dirty="0"/>
              <a:t> </a:t>
            </a:r>
            <a:r>
              <a:rPr lang="en-US" i="1" dirty="0" err="1"/>
              <a:t>capacité</a:t>
            </a:r>
            <a:r>
              <a:rPr lang="en-US" i="1" dirty="0"/>
              <a:t> de </a:t>
            </a:r>
            <a:r>
              <a:rPr lang="en-US" i="1" dirty="0" err="1"/>
              <a:t>stockage</a:t>
            </a:r>
            <a:r>
              <a:rPr lang="en-US" i="1" dirty="0"/>
              <a:t> de </a:t>
            </a:r>
            <a:r>
              <a:rPr lang="en-US" b="1" i="1" dirty="0"/>
              <a:t>2 milliards</a:t>
            </a:r>
            <a:r>
              <a:rPr lang="en-US" i="1" dirty="0"/>
              <a:t>... ”</a:t>
            </a:r>
            <a:endParaRPr lang="fr-FR" dirty="0"/>
          </a:p>
        </p:txBody>
      </p:sp>
      <p:pic>
        <p:nvPicPr>
          <p:cNvPr id="7" name="Picture 6"/>
          <p:cNvPicPr>
            <a:picLocks noChangeAspect="1"/>
          </p:cNvPicPr>
          <p:nvPr/>
        </p:nvPicPr>
        <p:blipFill rotWithShape="1">
          <a:blip r:embed="rId2"/>
          <a:srcRect l="29951" r="16133"/>
          <a:stretch/>
        </p:blipFill>
        <p:spPr>
          <a:xfrm>
            <a:off x="6127951" y="2159000"/>
            <a:ext cx="3145536" cy="3882362"/>
          </a:xfrm>
          <a:prstGeom prst="rect">
            <a:avLst/>
          </a:prstGeom>
        </p:spPr>
      </p:pic>
      <p:sp>
        <p:nvSpPr>
          <p:cNvPr id="6" name="AutoShape 4" descr="DF SEI Corse | Fête de la Nature"/>
          <p:cNvSpPr>
            <a:spLocks noChangeAspect="1" noChangeArrowheads="1"/>
          </p:cNvSpPr>
          <p:nvPr/>
        </p:nvSpPr>
        <p:spPr bwMode="auto">
          <a:xfrm>
            <a:off x="0" y="0"/>
            <a:ext cx="257175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1945306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3950" y="1179151"/>
            <a:ext cx="3300646" cy="4463889"/>
          </a:xfrm>
        </p:spPr>
        <p:txBody>
          <a:bodyPr vert="horz" lIns="91440" tIns="45720" rIns="91440" bIns="45720" rtlCol="0" anchor="ctr">
            <a:normAutofit/>
          </a:bodyPr>
          <a:lstStyle/>
          <a:p>
            <a:r>
              <a:rPr lang="en-US" dirty="0"/>
              <a:t>Mes observations à Campile : 2021</a:t>
            </a:r>
          </a:p>
        </p:txBody>
      </p:sp>
      <p:sp>
        <p:nvSpPr>
          <p:cNvPr id="11" name="Isosceles Triangle 10">
            <a:extLst>
              <a:ext uri="{FF2B5EF4-FFF2-40B4-BE49-F238E27FC236}">
                <a16:creationId xmlns:a16="http://schemas.microsoft.com/office/drawing/2014/main" xmlns=""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3" name="Straight Connector 12">
            <a:extLst>
              <a:ext uri="{FF2B5EF4-FFF2-40B4-BE49-F238E27FC236}">
                <a16:creationId xmlns:a16="http://schemas.microsoft.com/office/drawing/2014/main" xmlns=""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978918" y="1109145"/>
            <a:ext cx="6341016" cy="4603900"/>
          </a:xfrm>
          <a:prstGeom prst="rect">
            <a:avLst/>
          </a:prstGeom>
        </p:spPr>
        <p:txBody>
          <a:bodyPr vert="horz" lIns="91440" tIns="45720" rIns="91440" bIns="45720" rtlCol="0" anchor="ctr">
            <a:normAutofit/>
          </a:bodyPr>
          <a:lstStyle/>
          <a:p>
            <a:pPr>
              <a:spcBef>
                <a:spcPts val="1000"/>
              </a:spcBef>
              <a:buClr>
                <a:schemeClr val="accent1"/>
              </a:buClr>
              <a:buSzPct val="80000"/>
              <a:buFont typeface="Wingdings 3" charset="2"/>
              <a:buChar char=""/>
            </a:pPr>
            <a:r>
              <a:rPr lang="en-US" b="1" dirty="0">
                <a:solidFill>
                  <a:schemeClr val="tx1">
                    <a:lumMod val="75000"/>
                    <a:lumOff val="25000"/>
                  </a:schemeClr>
                </a:solidFill>
              </a:rPr>
              <a:t>Janvier</a:t>
            </a:r>
            <a:r>
              <a:rPr lang="en-US" dirty="0">
                <a:solidFill>
                  <a:schemeClr val="tx1">
                    <a:lumMod val="75000"/>
                    <a:lumOff val="25000"/>
                  </a:schemeClr>
                </a:solidFill>
              </a:rPr>
              <a:t> : </a:t>
            </a:r>
            <a:r>
              <a:rPr lang="en-US" b="1" dirty="0">
                <a:solidFill>
                  <a:schemeClr val="tx1">
                    <a:lumMod val="75000"/>
                    <a:lumOff val="25000"/>
                  </a:schemeClr>
                </a:solidFill>
              </a:rPr>
              <a:t>27% de moins</a:t>
            </a:r>
            <a:r>
              <a:rPr lang="en-US" dirty="0">
                <a:solidFill>
                  <a:schemeClr val="tx1">
                    <a:lumMod val="75000"/>
                    <a:lumOff val="25000"/>
                  </a:schemeClr>
                </a:solidFill>
              </a:rPr>
              <a:t> que la normale</a:t>
            </a:r>
          </a:p>
          <a:p>
            <a:pPr>
              <a:spcBef>
                <a:spcPts val="1000"/>
              </a:spcBef>
              <a:buClr>
                <a:schemeClr val="accent1"/>
              </a:buClr>
              <a:buSzPct val="80000"/>
              <a:buFont typeface="Wingdings 3" charset="2"/>
              <a:buChar char=""/>
            </a:pPr>
            <a:r>
              <a:rPr lang="en-US" b="1" dirty="0">
                <a:solidFill>
                  <a:schemeClr val="tx1">
                    <a:lumMod val="75000"/>
                    <a:lumOff val="25000"/>
                  </a:schemeClr>
                </a:solidFill>
              </a:rPr>
              <a:t>Février : 40% de moins </a:t>
            </a:r>
            <a:r>
              <a:rPr lang="en-US" dirty="0">
                <a:solidFill>
                  <a:schemeClr val="tx1">
                    <a:lumMod val="75000"/>
                    <a:lumOff val="25000"/>
                  </a:schemeClr>
                </a:solidFill>
              </a:rPr>
              <a:t>que la normale </a:t>
            </a:r>
          </a:p>
          <a:p>
            <a:pPr>
              <a:spcBef>
                <a:spcPts val="1000"/>
              </a:spcBef>
              <a:buClr>
                <a:schemeClr val="accent1"/>
              </a:buClr>
              <a:buSzPct val="80000"/>
              <a:buFont typeface="Wingdings 3" charset="2"/>
              <a:buChar char=""/>
            </a:pPr>
            <a:r>
              <a:rPr lang="en-US" b="1" dirty="0">
                <a:solidFill>
                  <a:schemeClr val="tx1">
                    <a:lumMod val="75000"/>
                    <a:lumOff val="25000"/>
                  </a:schemeClr>
                </a:solidFill>
              </a:rPr>
              <a:t>Mars-Mai : 34% de moins </a:t>
            </a:r>
            <a:r>
              <a:rPr lang="en-US" dirty="0">
                <a:solidFill>
                  <a:schemeClr val="tx1">
                    <a:lumMod val="75000"/>
                    <a:lumOff val="25000"/>
                  </a:schemeClr>
                </a:solidFill>
              </a:rPr>
              <a:t>que la normale </a:t>
            </a:r>
          </a:p>
          <a:p>
            <a:pPr>
              <a:spcBef>
                <a:spcPts val="1000"/>
              </a:spcBef>
              <a:buClr>
                <a:schemeClr val="accent1"/>
              </a:buClr>
              <a:buSzPct val="80000"/>
              <a:buFont typeface="Wingdings 3" charset="2"/>
              <a:buChar char=""/>
            </a:pPr>
            <a:r>
              <a:rPr lang="en-US" b="1" dirty="0">
                <a:solidFill>
                  <a:schemeClr val="tx1">
                    <a:lumMod val="75000"/>
                    <a:lumOff val="25000"/>
                  </a:schemeClr>
                </a:solidFill>
              </a:rPr>
              <a:t>Juin-août : 35% de moins</a:t>
            </a:r>
            <a:r>
              <a:rPr lang="en-US" dirty="0">
                <a:solidFill>
                  <a:schemeClr val="tx1">
                    <a:lumMod val="75000"/>
                    <a:lumOff val="25000"/>
                  </a:schemeClr>
                </a:solidFill>
              </a:rPr>
              <a:t> que la normale (Bastia), et </a:t>
            </a:r>
            <a:r>
              <a:rPr lang="en-US" b="1" dirty="0">
                <a:solidFill>
                  <a:schemeClr val="tx1">
                    <a:lumMod val="75000"/>
                    <a:lumOff val="25000"/>
                  </a:schemeClr>
                </a:solidFill>
              </a:rPr>
              <a:t>94% de moins</a:t>
            </a:r>
            <a:r>
              <a:rPr lang="en-US" dirty="0">
                <a:solidFill>
                  <a:schemeClr val="tx1">
                    <a:lumMod val="75000"/>
                    <a:lumOff val="25000"/>
                  </a:schemeClr>
                </a:solidFill>
              </a:rPr>
              <a:t> que la normale à Ajaccio ! (</a:t>
            </a:r>
            <a:r>
              <a:rPr lang="en-US" b="1" dirty="0">
                <a:solidFill>
                  <a:schemeClr val="tx1">
                    <a:lumMod val="75000"/>
                    <a:lumOff val="25000"/>
                  </a:schemeClr>
                </a:solidFill>
              </a:rPr>
              <a:t>3 mm en 3 mois…</a:t>
            </a:r>
            <a:r>
              <a:rPr lang="en-US" dirty="0">
                <a:solidFill>
                  <a:schemeClr val="tx1">
                    <a:lumMod val="75000"/>
                    <a:lumOff val="25000"/>
                  </a:schemeClr>
                </a:solidFill>
              </a:rPr>
              <a:t>) </a:t>
            </a:r>
          </a:p>
          <a:p>
            <a:pPr>
              <a:spcBef>
                <a:spcPts val="1000"/>
              </a:spcBef>
              <a:buClr>
                <a:schemeClr val="accent1"/>
              </a:buClr>
              <a:buSzPct val="80000"/>
              <a:buFont typeface="Wingdings 3" charset="2"/>
              <a:buChar char=""/>
            </a:pPr>
            <a:r>
              <a:rPr lang="en-US" dirty="0">
                <a:solidFill>
                  <a:schemeClr val="tx1">
                    <a:lumMod val="75000"/>
                    <a:lumOff val="25000"/>
                  </a:schemeClr>
                </a:solidFill>
              </a:rPr>
              <a:t>Juin –octobre : pratiquement pas de pluie (sauf un gros orage fin aout (37 mm) (en septembre on a eu que 4 mm !</a:t>
            </a:r>
            <a:r>
              <a:rPr lang="en-US" b="1" dirty="0">
                <a:solidFill>
                  <a:schemeClr val="tx1">
                    <a:lumMod val="75000"/>
                    <a:lumOff val="25000"/>
                  </a:schemeClr>
                </a:solidFill>
              </a:rPr>
              <a:t> (95% de déficit</a:t>
            </a:r>
            <a:r>
              <a:rPr lang="en-US" dirty="0">
                <a:solidFill>
                  <a:schemeClr val="tx1">
                    <a:lumMod val="75000"/>
                    <a:lumOff val="25000"/>
                  </a:schemeClr>
                </a:solidFill>
              </a:rPr>
              <a:t>) enregistrés à Bastia et Ajaccio...) </a:t>
            </a:r>
          </a:p>
          <a:p>
            <a:pPr>
              <a:spcBef>
                <a:spcPts val="1000"/>
              </a:spcBef>
              <a:buClr>
                <a:schemeClr val="accent1"/>
              </a:buClr>
              <a:buSzPct val="80000"/>
              <a:buFont typeface="Wingdings 3" charset="2"/>
              <a:buChar char=""/>
            </a:pPr>
            <a:r>
              <a:rPr lang="en-US" dirty="0">
                <a:solidFill>
                  <a:schemeClr val="tx1">
                    <a:lumMod val="75000"/>
                    <a:lumOff val="25000"/>
                  </a:schemeClr>
                </a:solidFill>
              </a:rPr>
              <a:t>Septembre - Octobre on a eu environ </a:t>
            </a:r>
            <a:r>
              <a:rPr lang="en-US" b="1" dirty="0">
                <a:solidFill>
                  <a:schemeClr val="tx1">
                    <a:lumMod val="75000"/>
                    <a:lumOff val="25000"/>
                  </a:schemeClr>
                </a:solidFill>
              </a:rPr>
              <a:t>71% moins</a:t>
            </a:r>
            <a:r>
              <a:rPr lang="en-US" dirty="0">
                <a:solidFill>
                  <a:schemeClr val="tx1">
                    <a:lumMod val="75000"/>
                    <a:lumOff val="25000"/>
                  </a:schemeClr>
                </a:solidFill>
              </a:rPr>
              <a:t> que </a:t>
            </a:r>
            <a:r>
              <a:rPr lang="en-US" dirty="0" smtClean="0">
                <a:solidFill>
                  <a:schemeClr val="tx1">
                    <a:lumMod val="75000"/>
                    <a:lumOff val="25000"/>
                  </a:schemeClr>
                </a:solidFill>
              </a:rPr>
              <a:t>la </a:t>
            </a:r>
            <a:r>
              <a:rPr lang="en-US" dirty="0" err="1" smtClean="0">
                <a:solidFill>
                  <a:schemeClr val="tx1">
                    <a:lumMod val="75000"/>
                    <a:lumOff val="25000"/>
                  </a:schemeClr>
                </a:solidFill>
              </a:rPr>
              <a:t>normale</a:t>
            </a:r>
            <a:endParaRPr lang="en-US" dirty="0" smtClean="0">
              <a:solidFill>
                <a:schemeClr val="tx1">
                  <a:lumMod val="75000"/>
                  <a:lumOff val="25000"/>
                </a:schemeClr>
              </a:solidFill>
            </a:endParaRPr>
          </a:p>
          <a:p>
            <a:pPr>
              <a:spcBef>
                <a:spcPts val="1000"/>
              </a:spcBef>
              <a:buClr>
                <a:schemeClr val="accent1"/>
              </a:buClr>
              <a:buSzPct val="80000"/>
              <a:buFont typeface="Wingdings 3" charset="2"/>
              <a:buChar char=""/>
            </a:pPr>
            <a:r>
              <a:rPr lang="en-US" dirty="0" err="1" smtClean="0">
                <a:solidFill>
                  <a:schemeClr val="tx1">
                    <a:lumMod val="75000"/>
                    <a:lumOff val="25000"/>
                  </a:schemeClr>
                </a:solidFill>
              </a:rPr>
              <a:t>Novembre</a:t>
            </a:r>
            <a:r>
              <a:rPr lang="en-US" dirty="0" smtClean="0">
                <a:solidFill>
                  <a:schemeClr val="tx1">
                    <a:lumMod val="75000"/>
                    <a:lumOff val="25000"/>
                  </a:schemeClr>
                </a:solidFill>
              </a:rPr>
              <a:t> : </a:t>
            </a:r>
            <a:r>
              <a:rPr lang="en-US" dirty="0" err="1" smtClean="0">
                <a:solidFill>
                  <a:schemeClr val="tx1">
                    <a:lumMod val="75000"/>
                    <a:lumOff val="25000"/>
                  </a:schemeClr>
                </a:solidFill>
              </a:rPr>
              <a:t>très</a:t>
            </a:r>
            <a:r>
              <a:rPr lang="en-US" dirty="0" smtClean="0">
                <a:solidFill>
                  <a:schemeClr val="tx1">
                    <a:lumMod val="75000"/>
                    <a:lumOff val="25000"/>
                  </a:schemeClr>
                </a:solidFill>
              </a:rPr>
              <a:t> </a:t>
            </a:r>
            <a:r>
              <a:rPr lang="en-US" dirty="0" err="1" smtClean="0">
                <a:solidFill>
                  <a:schemeClr val="tx1">
                    <a:lumMod val="75000"/>
                    <a:lumOff val="25000"/>
                  </a:schemeClr>
                </a:solidFill>
              </a:rPr>
              <a:t>arrosé</a:t>
            </a:r>
            <a:r>
              <a:rPr lang="en-US" dirty="0" smtClean="0">
                <a:solidFill>
                  <a:schemeClr val="tx1">
                    <a:lumMod val="75000"/>
                    <a:lumOff val="25000"/>
                  </a:schemeClr>
                </a:solidFill>
              </a:rPr>
              <a:t> (&gt;150 mm)</a:t>
            </a:r>
            <a:endParaRPr lang="en-US" dirty="0">
              <a:solidFill>
                <a:schemeClr val="tx1">
                  <a:lumMod val="75000"/>
                  <a:lumOff val="25000"/>
                </a:schemeClr>
              </a:solidFill>
            </a:endParaRPr>
          </a:p>
          <a:p>
            <a:pPr>
              <a:spcBef>
                <a:spcPts val="1000"/>
              </a:spcBef>
              <a:buClr>
                <a:schemeClr val="accent1"/>
              </a:buClr>
              <a:buSzPct val="80000"/>
              <a:buFont typeface="Wingdings 3" charset="2"/>
              <a:buChar char=""/>
            </a:pPr>
            <a:r>
              <a:rPr lang="en-US" dirty="0">
                <a:solidFill>
                  <a:schemeClr val="tx1">
                    <a:lumMod val="75000"/>
                    <a:lumOff val="25000"/>
                  </a:schemeClr>
                </a:solidFill>
              </a:rPr>
              <a:t>Total : +-500 mm (750 = normal)</a:t>
            </a:r>
          </a:p>
          <a:p>
            <a:pPr>
              <a:spcBef>
                <a:spcPts val="1000"/>
              </a:spcBef>
              <a:buClr>
                <a:schemeClr val="accent1"/>
              </a:buClr>
              <a:buSzPct val="80000"/>
              <a:buFont typeface="Wingdings 3" charset="2"/>
              <a:buChar char=""/>
            </a:pPr>
            <a:endParaRPr lang="en-US" dirty="0">
              <a:solidFill>
                <a:schemeClr val="tx1">
                  <a:lumMod val="75000"/>
                  <a:lumOff val="25000"/>
                </a:schemeClr>
              </a:solidFill>
              <a:effectLst/>
            </a:endParaRPr>
          </a:p>
        </p:txBody>
      </p:sp>
      <p:sp>
        <p:nvSpPr>
          <p:cNvPr id="15" name="Isosceles Triangle 14">
            <a:extLst>
              <a:ext uri="{FF2B5EF4-FFF2-40B4-BE49-F238E27FC236}">
                <a16:creationId xmlns:a16="http://schemas.microsoft.com/office/drawing/2014/main" xmlns=""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613024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634" y="609600"/>
            <a:ext cx="8596668" cy="1320800"/>
          </a:xfrm>
        </p:spPr>
        <p:txBody>
          <a:bodyPr/>
          <a:lstStyle/>
          <a:p>
            <a:r>
              <a:rPr lang="fr-FR" dirty="0" smtClean="0"/>
              <a:t>Agroforesterie</a:t>
            </a:r>
            <a:endParaRPr lang="fr-FR" dirty="0"/>
          </a:p>
        </p:txBody>
      </p:sp>
      <p:sp>
        <p:nvSpPr>
          <p:cNvPr id="3" name="Content Placeholder 2"/>
          <p:cNvSpPr>
            <a:spLocks noGrp="1"/>
          </p:cNvSpPr>
          <p:nvPr>
            <p:ph idx="1"/>
          </p:nvPr>
        </p:nvSpPr>
        <p:spPr>
          <a:xfrm>
            <a:off x="677334" y="2160589"/>
            <a:ext cx="6345766" cy="3880773"/>
          </a:xfrm>
        </p:spPr>
        <p:txBody>
          <a:bodyPr>
            <a:normAutofit lnSpcReduction="10000"/>
          </a:bodyPr>
          <a:lstStyle/>
          <a:p>
            <a:r>
              <a:rPr lang="fr-FR" sz="2000" dirty="0" smtClean="0"/>
              <a:t>“Par définition, l’agroforesterie recouvre l’</a:t>
            </a:r>
            <a:r>
              <a:rPr lang="fr-FR" sz="2000" b="1" dirty="0" smtClean="0"/>
              <a:t>ensemble des pratiques agricoles qui associent, sur une même parcelle, des arbres</a:t>
            </a:r>
            <a:r>
              <a:rPr lang="fr-FR" sz="2000" dirty="0" smtClean="0"/>
              <a:t> (sous toutes leurs formes : haies, alignements, bosquets, etc.) </a:t>
            </a:r>
            <a:r>
              <a:rPr lang="fr-FR" sz="2000" b="1" dirty="0" smtClean="0"/>
              <a:t>à une culture agricole et/ou de l’élevage</a:t>
            </a:r>
            <a:r>
              <a:rPr lang="fr-FR" sz="2000" dirty="0" smtClean="0"/>
              <a:t> </a:t>
            </a:r>
          </a:p>
          <a:p>
            <a:r>
              <a:rPr lang="fr-FR" sz="2000" b="1" dirty="0" smtClean="0"/>
              <a:t>Une bonne intégration des arbres et des haies en agriculture</a:t>
            </a:r>
            <a:r>
              <a:rPr lang="fr-FR" sz="2000" dirty="0" smtClean="0"/>
              <a:t> permet à la fois d’augmenter la production, de diversifier les revenus et les services écologiques et d’assurer la préservation et le renouvellement des ressources naturelles : l’eau, les sols et leur fertilité, la biodiversité” (Association française de l’agroforesterie, </a:t>
            </a:r>
            <a:r>
              <a:rPr lang="fr-FR" sz="2000" i="1" dirty="0" err="1" smtClean="0"/>
              <a:t>s.d</a:t>
            </a:r>
            <a:r>
              <a:rPr lang="fr-FR" sz="2000" i="1" dirty="0" smtClean="0"/>
              <a:t>.)  </a:t>
            </a:r>
            <a:endParaRPr lang="fr-FR"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3767" y="1930400"/>
            <a:ext cx="5358233" cy="3921917"/>
          </a:xfrm>
          <a:prstGeom prst="rect">
            <a:avLst/>
          </a:prstGeom>
        </p:spPr>
      </p:pic>
    </p:spTree>
    <p:extLst>
      <p:ext uri="{BB962C8B-B14F-4D97-AF65-F5344CB8AC3E}">
        <p14:creationId xmlns:p14="http://schemas.microsoft.com/office/powerpoint/2010/main" val="9468241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979" y="0"/>
            <a:ext cx="8596668" cy="1320800"/>
          </a:xfrm>
        </p:spPr>
        <p:txBody>
          <a:bodyPr/>
          <a:lstStyle/>
          <a:p>
            <a:r>
              <a:rPr lang="fr-FR" dirty="0" smtClean="0"/>
              <a:t>Mes observations à </a:t>
            </a:r>
            <a:r>
              <a:rPr lang="fr-FR" dirty="0" err="1" smtClean="0"/>
              <a:t>Campile</a:t>
            </a:r>
            <a:r>
              <a:rPr lang="fr-FR" dirty="0" smtClean="0"/>
              <a:t> : 2022</a:t>
            </a:r>
            <a:endParaRPr lang="fr-FR" dirty="0"/>
          </a:p>
        </p:txBody>
      </p:sp>
      <p:sp>
        <p:nvSpPr>
          <p:cNvPr id="3" name="Content Placeholder 2"/>
          <p:cNvSpPr>
            <a:spLocks noGrp="1"/>
          </p:cNvSpPr>
          <p:nvPr>
            <p:ph idx="1"/>
          </p:nvPr>
        </p:nvSpPr>
        <p:spPr>
          <a:xfrm>
            <a:off x="590837" y="323176"/>
            <a:ext cx="5210356" cy="4953362"/>
          </a:xfrm>
        </p:spPr>
        <p:txBody>
          <a:bodyPr>
            <a:noAutofit/>
          </a:bodyPr>
          <a:lstStyle/>
          <a:p>
            <a:endParaRPr lang="fr-FR" sz="2000" dirty="0" smtClean="0"/>
          </a:p>
          <a:p>
            <a:r>
              <a:rPr lang="fr-FR" sz="2000" dirty="0" smtClean="0"/>
              <a:t>2022</a:t>
            </a:r>
          </a:p>
          <a:p>
            <a:r>
              <a:rPr lang="fr-FR" sz="2000" dirty="0" smtClean="0"/>
              <a:t>L’hiver : quasiment rien</a:t>
            </a:r>
          </a:p>
          <a:p>
            <a:r>
              <a:rPr lang="fr-FR" sz="2000" dirty="0" smtClean="0"/>
              <a:t>Avril – début mai: +-200 mm</a:t>
            </a:r>
          </a:p>
          <a:p>
            <a:r>
              <a:rPr lang="fr-FR" sz="2000" dirty="0" smtClean="0"/>
              <a:t>Été : aucun bon orage… </a:t>
            </a:r>
          </a:p>
          <a:p>
            <a:r>
              <a:rPr lang="fr-FR" sz="2000" dirty="0" smtClean="0"/>
              <a:t>Première bonne pluie quand ?</a:t>
            </a:r>
          </a:p>
          <a:p>
            <a:r>
              <a:rPr lang="fr-FR" sz="2000" dirty="0" smtClean="0"/>
              <a:t>+-5 jours de pluie significative jusqu’à maintenant….</a:t>
            </a:r>
          </a:p>
          <a:p>
            <a:r>
              <a:rPr lang="fr-FR" sz="2000" dirty="0" smtClean="0"/>
              <a:t>Conséquences </a:t>
            </a:r>
          </a:p>
          <a:p>
            <a:pPr lvl="1"/>
            <a:r>
              <a:rPr lang="fr-FR" sz="1800" dirty="0" smtClean="0"/>
              <a:t>Arbres fruitiers autours du village ont des feuilles jaunes début septembre, produisent très peu, et meurent.</a:t>
            </a:r>
          </a:p>
          <a:p>
            <a:pPr lvl="1"/>
            <a:r>
              <a:rPr lang="fr-FR" sz="1800" dirty="0" smtClean="0"/>
              <a:t>Arbres a feuilles caduc sont en train de mourir sur grande échelle </a:t>
            </a:r>
          </a:p>
          <a:p>
            <a:pPr lvl="1"/>
            <a:r>
              <a:rPr lang="fr-FR" sz="1800" dirty="0" smtClean="0"/>
              <a:t>A l’avenir, quasiment chaque culture, mêmes les arbres fruitiers ont besoin d’irrigation avec une ressource qui continue de se diminuer</a:t>
            </a:r>
            <a:r>
              <a:rPr lang="mr-IN" sz="1800" dirty="0" smtClean="0"/>
              <a:t>…</a:t>
            </a:r>
            <a:endParaRPr lang="fr-FR" sz="1800" dirty="0" smtClean="0"/>
          </a:p>
          <a:p>
            <a:endParaRPr lang="fr-FR" sz="2000" dirty="0" smtClean="0"/>
          </a:p>
          <a:p>
            <a:endParaRPr lang="fr-FR" sz="2000" dirty="0"/>
          </a:p>
        </p:txBody>
      </p:sp>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5679" y="755909"/>
            <a:ext cx="4978400" cy="3035300"/>
          </a:xfrm>
          <a:prstGeom prst="rect">
            <a:avLst/>
          </a:prstGeom>
        </p:spPr>
      </p:pic>
      <p:sp>
        <p:nvSpPr>
          <p:cNvPr id="7" name="TextBox 6"/>
          <p:cNvSpPr txBox="1"/>
          <p:nvPr/>
        </p:nvSpPr>
        <p:spPr>
          <a:xfrm>
            <a:off x="6012279" y="4130601"/>
            <a:ext cx="2620013" cy="369332"/>
          </a:xfrm>
          <a:prstGeom prst="rect">
            <a:avLst/>
          </a:prstGeom>
          <a:noFill/>
        </p:spPr>
        <p:txBody>
          <a:bodyPr wrap="none" rtlCol="0">
            <a:spAutoFit/>
          </a:bodyPr>
          <a:lstStyle/>
          <a:p>
            <a:r>
              <a:rPr lang="fr-FR" dirty="0" smtClean="0"/>
              <a:t>Rome &amp; </a:t>
            </a:r>
            <a:r>
              <a:rPr lang="fr-FR" dirty="0" err="1" smtClean="0"/>
              <a:t>Giorgetti</a:t>
            </a:r>
            <a:r>
              <a:rPr lang="fr-FR" dirty="0" smtClean="0"/>
              <a:t>, 2007</a:t>
            </a:r>
            <a:endParaRPr lang="fr-FR" dirty="0"/>
          </a:p>
        </p:txBody>
      </p:sp>
    </p:spTree>
    <p:extLst>
      <p:ext uri="{BB962C8B-B14F-4D97-AF65-F5344CB8AC3E}">
        <p14:creationId xmlns:p14="http://schemas.microsoft.com/office/powerpoint/2010/main" val="6739842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La pluviométrie dans la plaine </a:t>
            </a:r>
            <a:endParaRPr lang="fr-FR" dirty="0"/>
          </a:p>
        </p:txBody>
      </p:sp>
      <p:graphicFrame>
        <p:nvGraphicFramePr>
          <p:cNvPr id="7" name="Table 6"/>
          <p:cNvGraphicFramePr>
            <a:graphicFrameLocks noGrp="1"/>
          </p:cNvGraphicFramePr>
          <p:nvPr>
            <p:extLst>
              <p:ext uri="{D42A27DB-BD31-4B8C-83A1-F6EECF244321}">
                <p14:modId xmlns:p14="http://schemas.microsoft.com/office/powerpoint/2010/main" val="1028198214"/>
              </p:ext>
            </p:extLst>
          </p:nvPr>
        </p:nvGraphicFramePr>
        <p:xfrm>
          <a:off x="252421" y="1513905"/>
          <a:ext cx="8487598" cy="3246120"/>
        </p:xfrm>
        <a:graphic>
          <a:graphicData uri="http://schemas.openxmlformats.org/drawingml/2006/table">
            <a:tbl>
              <a:tblPr firstRow="1" bandRow="1">
                <a:tableStyleId>{5C22544A-7EE6-4342-B048-85BDC9FD1C3A}</a:tableStyleId>
              </a:tblPr>
              <a:tblGrid>
                <a:gridCol w="648417"/>
                <a:gridCol w="564097"/>
                <a:gridCol w="606257"/>
                <a:gridCol w="606257"/>
                <a:gridCol w="606257"/>
                <a:gridCol w="606257"/>
                <a:gridCol w="606257"/>
                <a:gridCol w="606257"/>
                <a:gridCol w="606257"/>
                <a:gridCol w="606257"/>
                <a:gridCol w="606257"/>
                <a:gridCol w="606257"/>
                <a:gridCol w="606257"/>
                <a:gridCol w="606257"/>
              </a:tblGrid>
              <a:tr h="0">
                <a:tc>
                  <a:txBody>
                    <a:bodyPr/>
                    <a:lstStyle/>
                    <a:p>
                      <a:endParaRPr lang="fr-FR" dirty="0"/>
                    </a:p>
                  </a:txBody>
                  <a:tcPr/>
                </a:tc>
                <a:tc>
                  <a:txBody>
                    <a:bodyPr/>
                    <a:lstStyle/>
                    <a:p>
                      <a:r>
                        <a:rPr lang="fr-FR" dirty="0" smtClean="0"/>
                        <a:t>janvier</a:t>
                      </a:r>
                      <a:endParaRPr lang="fr-FR" dirty="0"/>
                    </a:p>
                  </a:txBody>
                  <a:tcPr/>
                </a:tc>
                <a:tc>
                  <a:txBody>
                    <a:bodyPr/>
                    <a:lstStyle/>
                    <a:p>
                      <a:r>
                        <a:rPr lang="fr-FR" dirty="0" err="1" smtClean="0"/>
                        <a:t>fevr</a:t>
                      </a:r>
                      <a:endParaRPr lang="fr-FR" dirty="0"/>
                    </a:p>
                  </a:txBody>
                  <a:tcPr/>
                </a:tc>
                <a:tc>
                  <a:txBody>
                    <a:bodyPr/>
                    <a:lstStyle/>
                    <a:p>
                      <a:r>
                        <a:rPr lang="fr-FR" dirty="0" smtClean="0"/>
                        <a:t>mars</a:t>
                      </a:r>
                      <a:endParaRPr lang="fr-FR" dirty="0"/>
                    </a:p>
                  </a:txBody>
                  <a:tcPr/>
                </a:tc>
                <a:tc>
                  <a:txBody>
                    <a:bodyPr/>
                    <a:lstStyle/>
                    <a:p>
                      <a:r>
                        <a:rPr lang="fr-FR" dirty="0" smtClean="0"/>
                        <a:t>avril</a:t>
                      </a:r>
                      <a:endParaRPr lang="fr-FR" dirty="0"/>
                    </a:p>
                  </a:txBody>
                  <a:tcPr/>
                </a:tc>
                <a:tc>
                  <a:txBody>
                    <a:bodyPr/>
                    <a:lstStyle/>
                    <a:p>
                      <a:r>
                        <a:rPr lang="fr-FR" dirty="0" smtClean="0"/>
                        <a:t>mai</a:t>
                      </a:r>
                      <a:endParaRPr lang="fr-FR" dirty="0"/>
                    </a:p>
                  </a:txBody>
                  <a:tcPr/>
                </a:tc>
                <a:tc>
                  <a:txBody>
                    <a:bodyPr/>
                    <a:lstStyle/>
                    <a:p>
                      <a:r>
                        <a:rPr lang="fr-FR" dirty="0" smtClean="0"/>
                        <a:t>juin</a:t>
                      </a:r>
                      <a:endParaRPr lang="fr-FR" dirty="0"/>
                    </a:p>
                  </a:txBody>
                  <a:tcPr/>
                </a:tc>
                <a:tc>
                  <a:txBody>
                    <a:bodyPr/>
                    <a:lstStyle/>
                    <a:p>
                      <a:r>
                        <a:rPr lang="fr-FR" dirty="0" err="1" smtClean="0"/>
                        <a:t>juil</a:t>
                      </a:r>
                      <a:endParaRPr lang="fr-FR" dirty="0"/>
                    </a:p>
                  </a:txBody>
                  <a:tcPr/>
                </a:tc>
                <a:tc>
                  <a:txBody>
                    <a:bodyPr/>
                    <a:lstStyle/>
                    <a:p>
                      <a:r>
                        <a:rPr lang="fr-FR" dirty="0" smtClean="0"/>
                        <a:t>aout</a:t>
                      </a:r>
                      <a:endParaRPr lang="fr-FR" dirty="0"/>
                    </a:p>
                  </a:txBody>
                  <a:tcPr/>
                </a:tc>
                <a:tc>
                  <a:txBody>
                    <a:bodyPr/>
                    <a:lstStyle/>
                    <a:p>
                      <a:r>
                        <a:rPr lang="fr-FR" dirty="0" smtClean="0"/>
                        <a:t>sept</a:t>
                      </a:r>
                      <a:endParaRPr lang="fr-FR" dirty="0"/>
                    </a:p>
                  </a:txBody>
                  <a:tcPr/>
                </a:tc>
                <a:tc>
                  <a:txBody>
                    <a:bodyPr/>
                    <a:lstStyle/>
                    <a:p>
                      <a:r>
                        <a:rPr lang="fr-FR" dirty="0" err="1" smtClean="0"/>
                        <a:t>oct</a:t>
                      </a:r>
                      <a:endParaRPr lang="fr-FR" dirty="0"/>
                    </a:p>
                  </a:txBody>
                  <a:tcPr/>
                </a:tc>
                <a:tc>
                  <a:txBody>
                    <a:bodyPr/>
                    <a:lstStyle/>
                    <a:p>
                      <a:r>
                        <a:rPr lang="fr-FR" dirty="0" err="1" smtClean="0"/>
                        <a:t>nov</a:t>
                      </a:r>
                      <a:endParaRPr lang="fr-FR" dirty="0"/>
                    </a:p>
                  </a:txBody>
                  <a:tcPr/>
                </a:tc>
                <a:tc>
                  <a:txBody>
                    <a:bodyPr/>
                    <a:lstStyle/>
                    <a:p>
                      <a:r>
                        <a:rPr lang="fr-FR" dirty="0" err="1" smtClean="0"/>
                        <a:t>dec</a:t>
                      </a:r>
                      <a:endParaRPr lang="fr-FR" dirty="0"/>
                    </a:p>
                  </a:txBody>
                  <a:tcPr/>
                </a:tc>
                <a:tc>
                  <a:txBody>
                    <a:bodyPr/>
                    <a:lstStyle/>
                    <a:p>
                      <a:r>
                        <a:rPr lang="fr-FR" dirty="0" smtClean="0"/>
                        <a:t>total</a:t>
                      </a:r>
                      <a:endParaRPr lang="fr-FR" dirty="0"/>
                    </a:p>
                  </a:txBody>
                  <a:tcPr/>
                </a:tc>
              </a:tr>
              <a:tr h="370840">
                <a:tc>
                  <a:txBody>
                    <a:bodyPr/>
                    <a:lstStyle/>
                    <a:p>
                      <a:r>
                        <a:rPr lang="fr-FR" sz="1600" dirty="0" smtClean="0"/>
                        <a:t>normal</a:t>
                      </a:r>
                      <a:endParaRPr lang="fr-FR" dirty="0"/>
                    </a:p>
                  </a:txBody>
                  <a:tcPr/>
                </a:tc>
                <a:tc>
                  <a:txBody>
                    <a:bodyPr/>
                    <a:lstStyle/>
                    <a:p>
                      <a:r>
                        <a:rPr lang="fr-FR" dirty="0" smtClean="0"/>
                        <a:t>67</a:t>
                      </a:r>
                      <a:endParaRPr lang="fr-FR" dirty="0"/>
                    </a:p>
                  </a:txBody>
                  <a:tcPr/>
                </a:tc>
                <a:tc>
                  <a:txBody>
                    <a:bodyPr/>
                    <a:lstStyle/>
                    <a:p>
                      <a:r>
                        <a:rPr lang="fr-FR" dirty="0" smtClean="0"/>
                        <a:t>57</a:t>
                      </a:r>
                      <a:endParaRPr lang="fr-FR" dirty="0"/>
                    </a:p>
                  </a:txBody>
                  <a:tcPr/>
                </a:tc>
                <a:tc>
                  <a:txBody>
                    <a:bodyPr/>
                    <a:lstStyle/>
                    <a:p>
                      <a:r>
                        <a:rPr lang="fr-FR" dirty="0" smtClean="0"/>
                        <a:t>60</a:t>
                      </a:r>
                      <a:endParaRPr lang="fr-FR" dirty="0"/>
                    </a:p>
                  </a:txBody>
                  <a:tcPr/>
                </a:tc>
                <a:tc>
                  <a:txBody>
                    <a:bodyPr/>
                    <a:lstStyle/>
                    <a:p>
                      <a:r>
                        <a:rPr lang="fr-FR" dirty="0" smtClean="0"/>
                        <a:t>76</a:t>
                      </a:r>
                      <a:endParaRPr lang="fr-FR" dirty="0"/>
                    </a:p>
                  </a:txBody>
                  <a:tcPr/>
                </a:tc>
                <a:tc>
                  <a:txBody>
                    <a:bodyPr/>
                    <a:lstStyle/>
                    <a:p>
                      <a:r>
                        <a:rPr lang="fr-FR" dirty="0" smtClean="0"/>
                        <a:t>50</a:t>
                      </a:r>
                      <a:endParaRPr lang="fr-FR" dirty="0"/>
                    </a:p>
                  </a:txBody>
                  <a:tcPr/>
                </a:tc>
                <a:tc>
                  <a:txBody>
                    <a:bodyPr/>
                    <a:lstStyle/>
                    <a:p>
                      <a:r>
                        <a:rPr lang="fr-FR" dirty="0" smtClean="0"/>
                        <a:t>41</a:t>
                      </a:r>
                      <a:endParaRPr lang="fr-FR" dirty="0"/>
                    </a:p>
                  </a:txBody>
                  <a:tcPr/>
                </a:tc>
                <a:tc>
                  <a:txBody>
                    <a:bodyPr/>
                    <a:lstStyle/>
                    <a:p>
                      <a:r>
                        <a:rPr lang="fr-FR" dirty="0" smtClean="0"/>
                        <a:t>13</a:t>
                      </a:r>
                      <a:endParaRPr lang="fr-FR" dirty="0"/>
                    </a:p>
                  </a:txBody>
                  <a:tcPr/>
                </a:tc>
                <a:tc>
                  <a:txBody>
                    <a:bodyPr/>
                    <a:lstStyle/>
                    <a:p>
                      <a:r>
                        <a:rPr lang="fr-FR" dirty="0" smtClean="0"/>
                        <a:t>21</a:t>
                      </a:r>
                      <a:endParaRPr lang="fr-FR" dirty="0"/>
                    </a:p>
                  </a:txBody>
                  <a:tcPr/>
                </a:tc>
                <a:tc>
                  <a:txBody>
                    <a:bodyPr/>
                    <a:lstStyle/>
                    <a:p>
                      <a:r>
                        <a:rPr lang="fr-FR" dirty="0" smtClean="0"/>
                        <a:t>61</a:t>
                      </a:r>
                      <a:endParaRPr lang="fr-FR" dirty="0"/>
                    </a:p>
                  </a:txBody>
                  <a:tcPr/>
                </a:tc>
                <a:tc>
                  <a:txBody>
                    <a:bodyPr/>
                    <a:lstStyle/>
                    <a:p>
                      <a:r>
                        <a:rPr lang="fr-FR" dirty="0" smtClean="0"/>
                        <a:t>127</a:t>
                      </a:r>
                      <a:endParaRPr lang="fr-FR" dirty="0"/>
                    </a:p>
                  </a:txBody>
                  <a:tcPr/>
                </a:tc>
                <a:tc>
                  <a:txBody>
                    <a:bodyPr/>
                    <a:lstStyle/>
                    <a:p>
                      <a:r>
                        <a:rPr lang="fr-FR" dirty="0" smtClean="0"/>
                        <a:t>114</a:t>
                      </a:r>
                      <a:endParaRPr lang="fr-FR" dirty="0"/>
                    </a:p>
                  </a:txBody>
                  <a:tcPr/>
                </a:tc>
                <a:tc>
                  <a:txBody>
                    <a:bodyPr/>
                    <a:lstStyle/>
                    <a:p>
                      <a:r>
                        <a:rPr lang="fr-FR" dirty="0" smtClean="0"/>
                        <a:t>93</a:t>
                      </a:r>
                      <a:endParaRPr lang="fr-FR" dirty="0"/>
                    </a:p>
                  </a:txBody>
                  <a:tcPr/>
                </a:tc>
                <a:tc>
                  <a:txBody>
                    <a:bodyPr/>
                    <a:lstStyle/>
                    <a:p>
                      <a:r>
                        <a:rPr lang="fr-FR" dirty="0" smtClean="0"/>
                        <a:t>799</a:t>
                      </a:r>
                      <a:endParaRPr lang="fr-FR" dirty="0"/>
                    </a:p>
                  </a:txBody>
                  <a:tcPr/>
                </a:tc>
              </a:tr>
              <a:tr h="370840">
                <a:tc>
                  <a:txBody>
                    <a:bodyPr/>
                    <a:lstStyle/>
                    <a:p>
                      <a:r>
                        <a:rPr lang="fr-FR" sz="1600" dirty="0" smtClean="0"/>
                        <a:t>2018</a:t>
                      </a:r>
                      <a:endParaRPr lang="fr-FR" sz="1600" dirty="0"/>
                    </a:p>
                  </a:txBody>
                  <a:tcPr/>
                </a:tc>
                <a:tc>
                  <a:txBody>
                    <a:bodyPr/>
                    <a:lstStyle/>
                    <a:p>
                      <a:r>
                        <a:rPr lang="fr-FR" dirty="0" smtClean="0"/>
                        <a:t>19</a:t>
                      </a:r>
                      <a:endParaRPr lang="fr-FR" dirty="0"/>
                    </a:p>
                  </a:txBody>
                  <a:tcPr/>
                </a:tc>
                <a:tc>
                  <a:txBody>
                    <a:bodyPr/>
                    <a:lstStyle/>
                    <a:p>
                      <a:r>
                        <a:rPr lang="fr-FR" dirty="0" smtClean="0"/>
                        <a:t>250</a:t>
                      </a:r>
                      <a:endParaRPr lang="fr-FR" dirty="0"/>
                    </a:p>
                  </a:txBody>
                  <a:tcPr/>
                </a:tc>
                <a:tc>
                  <a:txBody>
                    <a:bodyPr/>
                    <a:lstStyle/>
                    <a:p>
                      <a:r>
                        <a:rPr lang="fr-FR" dirty="0" smtClean="0">
                          <a:solidFill>
                            <a:schemeClr val="tx1"/>
                          </a:solidFill>
                        </a:rPr>
                        <a:t>107</a:t>
                      </a:r>
                      <a:endParaRPr lang="fr-FR" dirty="0">
                        <a:solidFill>
                          <a:schemeClr val="tx1"/>
                        </a:solidFill>
                      </a:endParaRPr>
                    </a:p>
                  </a:txBody>
                  <a:tcPr/>
                </a:tc>
                <a:tc>
                  <a:txBody>
                    <a:bodyPr/>
                    <a:lstStyle/>
                    <a:p>
                      <a:r>
                        <a:rPr lang="fr-FR" dirty="0" smtClean="0">
                          <a:solidFill>
                            <a:schemeClr val="tx1"/>
                          </a:solidFill>
                        </a:rPr>
                        <a:t>51</a:t>
                      </a:r>
                      <a:endParaRPr lang="fr-FR" dirty="0">
                        <a:solidFill>
                          <a:schemeClr val="tx1"/>
                        </a:solidFill>
                      </a:endParaRPr>
                    </a:p>
                  </a:txBody>
                  <a:tcPr/>
                </a:tc>
                <a:tc>
                  <a:txBody>
                    <a:bodyPr/>
                    <a:lstStyle/>
                    <a:p>
                      <a:r>
                        <a:rPr lang="fr-FR" dirty="0" smtClean="0">
                          <a:solidFill>
                            <a:schemeClr val="tx1"/>
                          </a:solidFill>
                        </a:rPr>
                        <a:t>103</a:t>
                      </a:r>
                      <a:endParaRPr lang="fr-FR" dirty="0">
                        <a:solidFill>
                          <a:schemeClr val="tx1"/>
                        </a:solidFill>
                      </a:endParaRPr>
                    </a:p>
                  </a:txBody>
                  <a:tcPr/>
                </a:tc>
                <a:tc>
                  <a:txBody>
                    <a:bodyPr/>
                    <a:lstStyle/>
                    <a:p>
                      <a:r>
                        <a:rPr lang="fr-FR" dirty="0" smtClean="0">
                          <a:solidFill>
                            <a:schemeClr val="tx1"/>
                          </a:solidFill>
                        </a:rPr>
                        <a:t>44</a:t>
                      </a:r>
                      <a:endParaRPr lang="fr-FR" dirty="0">
                        <a:solidFill>
                          <a:schemeClr val="tx1"/>
                        </a:solidFill>
                      </a:endParaRPr>
                    </a:p>
                  </a:txBody>
                  <a:tcPr/>
                </a:tc>
                <a:tc>
                  <a:txBody>
                    <a:bodyPr/>
                    <a:lstStyle/>
                    <a:p>
                      <a:r>
                        <a:rPr lang="fr-FR" dirty="0" smtClean="0">
                          <a:solidFill>
                            <a:schemeClr val="tx1"/>
                          </a:solidFill>
                        </a:rPr>
                        <a:t>0</a:t>
                      </a:r>
                      <a:endParaRPr lang="fr-FR" dirty="0">
                        <a:solidFill>
                          <a:schemeClr val="tx1"/>
                        </a:solidFill>
                      </a:endParaRPr>
                    </a:p>
                  </a:txBody>
                  <a:tcPr/>
                </a:tc>
                <a:tc>
                  <a:txBody>
                    <a:bodyPr/>
                    <a:lstStyle/>
                    <a:p>
                      <a:r>
                        <a:rPr lang="fr-FR" dirty="0" smtClean="0">
                          <a:solidFill>
                            <a:schemeClr val="tx1"/>
                          </a:solidFill>
                        </a:rPr>
                        <a:t>14</a:t>
                      </a:r>
                      <a:endParaRPr lang="fr-FR" dirty="0">
                        <a:solidFill>
                          <a:schemeClr val="tx1"/>
                        </a:solidFill>
                      </a:endParaRPr>
                    </a:p>
                  </a:txBody>
                  <a:tcPr/>
                </a:tc>
                <a:tc>
                  <a:txBody>
                    <a:bodyPr/>
                    <a:lstStyle/>
                    <a:p>
                      <a:r>
                        <a:rPr lang="fr-FR" dirty="0" smtClean="0">
                          <a:solidFill>
                            <a:schemeClr val="tx1"/>
                          </a:solidFill>
                        </a:rPr>
                        <a:t>57</a:t>
                      </a:r>
                      <a:endParaRPr lang="fr-FR" dirty="0">
                        <a:solidFill>
                          <a:schemeClr val="tx1"/>
                        </a:solidFill>
                      </a:endParaRPr>
                    </a:p>
                  </a:txBody>
                  <a:tcPr/>
                </a:tc>
                <a:tc>
                  <a:txBody>
                    <a:bodyPr/>
                    <a:lstStyle/>
                    <a:p>
                      <a:r>
                        <a:rPr lang="fr-FR" dirty="0" smtClean="0">
                          <a:solidFill>
                            <a:schemeClr val="tx1"/>
                          </a:solidFill>
                        </a:rPr>
                        <a:t>302</a:t>
                      </a:r>
                      <a:endParaRPr lang="fr-FR" dirty="0">
                        <a:solidFill>
                          <a:schemeClr val="tx1"/>
                        </a:solidFill>
                      </a:endParaRPr>
                    </a:p>
                  </a:txBody>
                  <a:tcPr/>
                </a:tc>
                <a:tc>
                  <a:txBody>
                    <a:bodyPr/>
                    <a:lstStyle/>
                    <a:p>
                      <a:r>
                        <a:rPr lang="fr-FR" dirty="0" smtClean="0">
                          <a:solidFill>
                            <a:schemeClr val="tx1"/>
                          </a:solidFill>
                        </a:rPr>
                        <a:t>65</a:t>
                      </a:r>
                      <a:endParaRPr lang="fr-FR" dirty="0">
                        <a:solidFill>
                          <a:schemeClr val="tx1"/>
                        </a:solidFill>
                      </a:endParaRPr>
                    </a:p>
                  </a:txBody>
                  <a:tcPr/>
                </a:tc>
                <a:tc>
                  <a:txBody>
                    <a:bodyPr/>
                    <a:lstStyle/>
                    <a:p>
                      <a:r>
                        <a:rPr lang="fr-FR" dirty="0" smtClean="0">
                          <a:solidFill>
                            <a:schemeClr val="tx1"/>
                          </a:solidFill>
                        </a:rPr>
                        <a:t>84</a:t>
                      </a:r>
                      <a:endParaRPr lang="fr-FR" dirty="0">
                        <a:solidFill>
                          <a:schemeClr val="tx1"/>
                        </a:solidFill>
                      </a:endParaRPr>
                    </a:p>
                  </a:txBody>
                  <a:tcPr/>
                </a:tc>
                <a:tc>
                  <a:txBody>
                    <a:bodyPr/>
                    <a:lstStyle/>
                    <a:p>
                      <a:r>
                        <a:rPr lang="fr-FR" dirty="0" smtClean="0"/>
                        <a:t>1096</a:t>
                      </a:r>
                      <a:endParaRPr lang="fr-FR" dirty="0"/>
                    </a:p>
                  </a:txBody>
                  <a:tcPr/>
                </a:tc>
              </a:tr>
              <a:tr h="370840">
                <a:tc>
                  <a:txBody>
                    <a:bodyPr/>
                    <a:lstStyle/>
                    <a:p>
                      <a:r>
                        <a:rPr lang="fr-FR" sz="1600" dirty="0" smtClean="0"/>
                        <a:t>2020</a:t>
                      </a:r>
                      <a:endParaRPr lang="fr-FR" sz="1600" dirty="0"/>
                    </a:p>
                  </a:txBody>
                  <a:tcPr/>
                </a:tc>
                <a:tc>
                  <a:txBody>
                    <a:bodyPr/>
                    <a:lstStyle/>
                    <a:p>
                      <a:r>
                        <a:rPr lang="fr-FR" dirty="0" smtClean="0"/>
                        <a:t>6</a:t>
                      </a:r>
                      <a:endParaRPr lang="fr-FR" dirty="0"/>
                    </a:p>
                  </a:txBody>
                  <a:tcPr/>
                </a:tc>
                <a:tc>
                  <a:txBody>
                    <a:bodyPr/>
                    <a:lstStyle/>
                    <a:p>
                      <a:r>
                        <a:rPr lang="fr-FR" dirty="0" smtClean="0"/>
                        <a:t>2</a:t>
                      </a:r>
                      <a:endParaRPr lang="fr-FR" dirty="0"/>
                    </a:p>
                  </a:txBody>
                  <a:tcPr/>
                </a:tc>
                <a:tc>
                  <a:txBody>
                    <a:bodyPr/>
                    <a:lstStyle/>
                    <a:p>
                      <a:r>
                        <a:rPr lang="fr-FR" dirty="0" smtClean="0">
                          <a:solidFill>
                            <a:schemeClr val="tx1"/>
                          </a:solidFill>
                        </a:rPr>
                        <a:t>102</a:t>
                      </a:r>
                      <a:endParaRPr lang="fr-FR" dirty="0">
                        <a:solidFill>
                          <a:schemeClr val="tx1"/>
                        </a:solidFill>
                      </a:endParaRPr>
                    </a:p>
                  </a:txBody>
                  <a:tcPr/>
                </a:tc>
                <a:tc>
                  <a:txBody>
                    <a:bodyPr/>
                    <a:lstStyle/>
                    <a:p>
                      <a:r>
                        <a:rPr lang="fr-FR" dirty="0" smtClean="0">
                          <a:solidFill>
                            <a:schemeClr val="tx1"/>
                          </a:solidFill>
                        </a:rPr>
                        <a:t>127</a:t>
                      </a:r>
                      <a:endParaRPr lang="fr-FR" dirty="0">
                        <a:solidFill>
                          <a:schemeClr val="tx1"/>
                        </a:solidFill>
                      </a:endParaRPr>
                    </a:p>
                  </a:txBody>
                  <a:tcPr/>
                </a:tc>
                <a:tc>
                  <a:txBody>
                    <a:bodyPr/>
                    <a:lstStyle/>
                    <a:p>
                      <a:r>
                        <a:rPr lang="fr-FR" dirty="0" smtClean="0">
                          <a:solidFill>
                            <a:schemeClr val="tx1"/>
                          </a:solidFill>
                        </a:rPr>
                        <a:t>51</a:t>
                      </a:r>
                      <a:endParaRPr lang="fr-FR" dirty="0">
                        <a:solidFill>
                          <a:schemeClr val="tx1"/>
                        </a:solidFill>
                      </a:endParaRPr>
                    </a:p>
                  </a:txBody>
                  <a:tcPr/>
                </a:tc>
                <a:tc>
                  <a:txBody>
                    <a:bodyPr/>
                    <a:lstStyle/>
                    <a:p>
                      <a:r>
                        <a:rPr lang="fr-FR" dirty="0" smtClean="0">
                          <a:solidFill>
                            <a:schemeClr val="tx1"/>
                          </a:solidFill>
                        </a:rPr>
                        <a:t>97</a:t>
                      </a:r>
                      <a:endParaRPr lang="fr-FR" dirty="0">
                        <a:solidFill>
                          <a:schemeClr val="tx1"/>
                        </a:solidFill>
                      </a:endParaRPr>
                    </a:p>
                  </a:txBody>
                  <a:tcPr/>
                </a:tc>
                <a:tc>
                  <a:txBody>
                    <a:bodyPr/>
                    <a:lstStyle/>
                    <a:p>
                      <a:r>
                        <a:rPr lang="fr-FR" dirty="0" smtClean="0">
                          <a:solidFill>
                            <a:schemeClr val="tx1"/>
                          </a:solidFill>
                        </a:rPr>
                        <a:t>1</a:t>
                      </a:r>
                      <a:endParaRPr lang="fr-FR" dirty="0">
                        <a:solidFill>
                          <a:schemeClr val="tx1"/>
                        </a:solidFill>
                      </a:endParaRPr>
                    </a:p>
                  </a:txBody>
                  <a:tcPr/>
                </a:tc>
                <a:tc>
                  <a:txBody>
                    <a:bodyPr/>
                    <a:lstStyle/>
                    <a:p>
                      <a:r>
                        <a:rPr lang="fr-FR" dirty="0" smtClean="0">
                          <a:solidFill>
                            <a:schemeClr val="tx1"/>
                          </a:solidFill>
                        </a:rPr>
                        <a:t>41</a:t>
                      </a:r>
                      <a:endParaRPr lang="fr-FR" dirty="0">
                        <a:solidFill>
                          <a:schemeClr val="tx1"/>
                        </a:solidFill>
                      </a:endParaRPr>
                    </a:p>
                  </a:txBody>
                  <a:tcPr/>
                </a:tc>
                <a:tc>
                  <a:txBody>
                    <a:bodyPr/>
                    <a:lstStyle/>
                    <a:p>
                      <a:r>
                        <a:rPr lang="fr-FR" dirty="0" smtClean="0">
                          <a:solidFill>
                            <a:schemeClr val="tx1"/>
                          </a:solidFill>
                        </a:rPr>
                        <a:t>85</a:t>
                      </a:r>
                      <a:endParaRPr lang="fr-FR" dirty="0">
                        <a:solidFill>
                          <a:schemeClr val="tx1"/>
                        </a:solidFill>
                      </a:endParaRPr>
                    </a:p>
                  </a:txBody>
                  <a:tcPr/>
                </a:tc>
                <a:tc>
                  <a:txBody>
                    <a:bodyPr/>
                    <a:lstStyle/>
                    <a:p>
                      <a:r>
                        <a:rPr lang="fr-FR" dirty="0" smtClean="0">
                          <a:solidFill>
                            <a:schemeClr val="tx1"/>
                          </a:solidFill>
                        </a:rPr>
                        <a:t>58</a:t>
                      </a:r>
                      <a:endParaRPr lang="fr-FR" dirty="0">
                        <a:solidFill>
                          <a:schemeClr val="tx1"/>
                        </a:solidFill>
                      </a:endParaRPr>
                    </a:p>
                  </a:txBody>
                  <a:tcPr/>
                </a:tc>
                <a:tc>
                  <a:txBody>
                    <a:bodyPr/>
                    <a:lstStyle/>
                    <a:p>
                      <a:r>
                        <a:rPr lang="fr-FR" dirty="0" smtClean="0">
                          <a:solidFill>
                            <a:schemeClr val="tx1"/>
                          </a:solidFill>
                        </a:rPr>
                        <a:t>86</a:t>
                      </a:r>
                      <a:endParaRPr lang="fr-FR" dirty="0">
                        <a:solidFill>
                          <a:schemeClr val="tx1"/>
                        </a:solidFill>
                      </a:endParaRPr>
                    </a:p>
                  </a:txBody>
                  <a:tcPr/>
                </a:tc>
                <a:tc>
                  <a:txBody>
                    <a:bodyPr/>
                    <a:lstStyle/>
                    <a:p>
                      <a:r>
                        <a:rPr lang="fr-FR" dirty="0" smtClean="0">
                          <a:solidFill>
                            <a:schemeClr val="tx1"/>
                          </a:solidFill>
                        </a:rPr>
                        <a:t>30</a:t>
                      </a:r>
                      <a:endParaRPr lang="fr-FR" dirty="0">
                        <a:solidFill>
                          <a:schemeClr val="tx1"/>
                        </a:solidFill>
                      </a:endParaRPr>
                    </a:p>
                  </a:txBody>
                  <a:tcPr/>
                </a:tc>
                <a:tc>
                  <a:txBody>
                    <a:bodyPr/>
                    <a:lstStyle/>
                    <a:p>
                      <a:r>
                        <a:rPr lang="fr-FR" dirty="0" smtClean="0"/>
                        <a:t>686</a:t>
                      </a:r>
                      <a:endParaRPr lang="fr-FR" dirty="0"/>
                    </a:p>
                  </a:txBody>
                  <a:tcPr/>
                </a:tc>
              </a:tr>
              <a:tr h="370840">
                <a:tc>
                  <a:txBody>
                    <a:bodyPr/>
                    <a:lstStyle/>
                    <a:p>
                      <a:r>
                        <a:rPr lang="fr-FR" sz="1600" dirty="0" smtClean="0"/>
                        <a:t>2021</a:t>
                      </a:r>
                      <a:endParaRPr lang="fr-FR" sz="1600" dirty="0"/>
                    </a:p>
                  </a:txBody>
                  <a:tcPr/>
                </a:tc>
                <a:tc>
                  <a:txBody>
                    <a:bodyPr/>
                    <a:lstStyle/>
                    <a:p>
                      <a:r>
                        <a:rPr lang="fr-FR" dirty="0" smtClean="0"/>
                        <a:t>50</a:t>
                      </a:r>
                      <a:endParaRPr lang="fr-FR" dirty="0"/>
                    </a:p>
                  </a:txBody>
                  <a:tcPr/>
                </a:tc>
                <a:tc>
                  <a:txBody>
                    <a:bodyPr/>
                    <a:lstStyle/>
                    <a:p>
                      <a:r>
                        <a:rPr lang="fr-FR" dirty="0" smtClean="0"/>
                        <a:t>34</a:t>
                      </a:r>
                      <a:endParaRPr lang="fr-FR" dirty="0"/>
                    </a:p>
                  </a:txBody>
                  <a:tcPr/>
                </a:tc>
                <a:tc>
                  <a:txBody>
                    <a:bodyPr/>
                    <a:lstStyle/>
                    <a:p>
                      <a:r>
                        <a:rPr lang="fr-FR" dirty="0" smtClean="0">
                          <a:solidFill>
                            <a:srgbClr val="FFC000"/>
                          </a:solidFill>
                        </a:rPr>
                        <a:t>13</a:t>
                      </a:r>
                      <a:endParaRPr lang="fr-FR" dirty="0">
                        <a:solidFill>
                          <a:srgbClr val="FFC000"/>
                        </a:solidFill>
                      </a:endParaRPr>
                    </a:p>
                  </a:txBody>
                  <a:tcPr/>
                </a:tc>
                <a:tc>
                  <a:txBody>
                    <a:bodyPr/>
                    <a:lstStyle/>
                    <a:p>
                      <a:r>
                        <a:rPr lang="fr-FR" dirty="0" smtClean="0"/>
                        <a:t>53</a:t>
                      </a:r>
                      <a:endParaRPr lang="fr-FR" dirty="0"/>
                    </a:p>
                  </a:txBody>
                  <a:tcPr/>
                </a:tc>
                <a:tc>
                  <a:txBody>
                    <a:bodyPr/>
                    <a:lstStyle/>
                    <a:p>
                      <a:r>
                        <a:rPr lang="fr-FR" dirty="0" smtClean="0">
                          <a:solidFill>
                            <a:srgbClr val="FFC000"/>
                          </a:solidFill>
                        </a:rPr>
                        <a:t>24</a:t>
                      </a:r>
                      <a:endParaRPr lang="fr-FR" dirty="0">
                        <a:solidFill>
                          <a:srgbClr val="FFC000"/>
                        </a:solidFill>
                      </a:endParaRPr>
                    </a:p>
                  </a:txBody>
                  <a:tcPr/>
                </a:tc>
                <a:tc>
                  <a:txBody>
                    <a:bodyPr/>
                    <a:lstStyle/>
                    <a:p>
                      <a:r>
                        <a:rPr lang="fr-FR" dirty="0" smtClean="0">
                          <a:solidFill>
                            <a:srgbClr val="FFC000"/>
                          </a:solidFill>
                        </a:rPr>
                        <a:t>3</a:t>
                      </a:r>
                      <a:endParaRPr lang="fr-FR" dirty="0">
                        <a:solidFill>
                          <a:srgbClr val="FFC000"/>
                        </a:solidFill>
                      </a:endParaRPr>
                    </a:p>
                  </a:txBody>
                  <a:tcPr/>
                </a:tc>
                <a:tc>
                  <a:txBody>
                    <a:bodyPr/>
                    <a:lstStyle/>
                    <a:p>
                      <a:r>
                        <a:rPr lang="fr-FR" dirty="0" smtClean="0"/>
                        <a:t>45</a:t>
                      </a:r>
                      <a:endParaRPr lang="fr-FR" dirty="0"/>
                    </a:p>
                  </a:txBody>
                  <a:tcPr/>
                </a:tc>
                <a:tc>
                  <a:txBody>
                    <a:bodyPr/>
                    <a:lstStyle/>
                    <a:p>
                      <a:r>
                        <a:rPr lang="fr-FR" dirty="0" smtClean="0">
                          <a:solidFill>
                            <a:srgbClr val="FFC000"/>
                          </a:solidFill>
                        </a:rPr>
                        <a:t>1</a:t>
                      </a:r>
                      <a:endParaRPr lang="fr-FR" dirty="0">
                        <a:solidFill>
                          <a:srgbClr val="FFC000"/>
                        </a:solidFill>
                      </a:endParaRPr>
                    </a:p>
                  </a:txBody>
                  <a:tcPr/>
                </a:tc>
                <a:tc>
                  <a:txBody>
                    <a:bodyPr/>
                    <a:lstStyle/>
                    <a:p>
                      <a:r>
                        <a:rPr lang="fr-FR" dirty="0" smtClean="0">
                          <a:solidFill>
                            <a:srgbClr val="FFC000"/>
                          </a:solidFill>
                        </a:rPr>
                        <a:t>4</a:t>
                      </a:r>
                      <a:endParaRPr lang="fr-FR" dirty="0">
                        <a:solidFill>
                          <a:srgbClr val="FFC000"/>
                        </a:solidFill>
                      </a:endParaRPr>
                    </a:p>
                  </a:txBody>
                  <a:tcPr/>
                </a:tc>
                <a:tc>
                  <a:txBody>
                    <a:bodyPr/>
                    <a:lstStyle/>
                    <a:p>
                      <a:r>
                        <a:rPr lang="fr-FR" dirty="0" smtClean="0">
                          <a:solidFill>
                            <a:srgbClr val="FFC000"/>
                          </a:solidFill>
                        </a:rPr>
                        <a:t>36</a:t>
                      </a:r>
                      <a:endParaRPr lang="fr-FR" dirty="0">
                        <a:solidFill>
                          <a:srgbClr val="FFC000"/>
                        </a:solidFill>
                      </a:endParaRPr>
                    </a:p>
                  </a:txBody>
                  <a:tcPr/>
                </a:tc>
                <a:tc>
                  <a:txBody>
                    <a:bodyPr/>
                    <a:lstStyle/>
                    <a:p>
                      <a:r>
                        <a:rPr lang="fr-FR" dirty="0" smtClean="0"/>
                        <a:t>230</a:t>
                      </a:r>
                      <a:endParaRPr lang="fr-FR" dirty="0"/>
                    </a:p>
                  </a:txBody>
                  <a:tcPr/>
                </a:tc>
                <a:tc>
                  <a:txBody>
                    <a:bodyPr/>
                    <a:lstStyle/>
                    <a:p>
                      <a:r>
                        <a:rPr lang="fr-FR" dirty="0" smtClean="0">
                          <a:solidFill>
                            <a:srgbClr val="FFC000"/>
                          </a:solidFill>
                        </a:rPr>
                        <a:t>34</a:t>
                      </a:r>
                      <a:endParaRPr lang="fr-FR" dirty="0">
                        <a:solidFill>
                          <a:srgbClr val="FFC000"/>
                        </a:solidFill>
                      </a:endParaRPr>
                    </a:p>
                  </a:txBody>
                  <a:tcPr/>
                </a:tc>
                <a:tc>
                  <a:txBody>
                    <a:bodyPr/>
                    <a:lstStyle/>
                    <a:p>
                      <a:r>
                        <a:rPr lang="fr-FR" dirty="0" smtClean="0"/>
                        <a:t>527 </a:t>
                      </a:r>
                      <a:endParaRPr lang="fr-FR" dirty="0"/>
                    </a:p>
                  </a:txBody>
                  <a:tcPr/>
                </a:tc>
              </a:tr>
              <a:tr h="370840">
                <a:tc>
                  <a:txBody>
                    <a:bodyPr/>
                    <a:lstStyle/>
                    <a:p>
                      <a:r>
                        <a:rPr lang="fr-FR" sz="1600" dirty="0" smtClean="0"/>
                        <a:t>2022</a:t>
                      </a:r>
                      <a:endParaRPr lang="fr-FR" sz="1600" dirty="0"/>
                    </a:p>
                  </a:txBody>
                  <a:tcPr/>
                </a:tc>
                <a:tc>
                  <a:txBody>
                    <a:bodyPr/>
                    <a:lstStyle/>
                    <a:p>
                      <a:r>
                        <a:rPr lang="fr-FR" b="1" u="none" dirty="0" smtClean="0">
                          <a:solidFill>
                            <a:srgbClr val="FFC000"/>
                          </a:solidFill>
                        </a:rPr>
                        <a:t>21</a:t>
                      </a:r>
                      <a:endParaRPr lang="fr-FR" b="1" u="none" dirty="0">
                        <a:solidFill>
                          <a:srgbClr val="FFC000"/>
                        </a:solidFill>
                      </a:endParaRPr>
                    </a:p>
                  </a:txBody>
                  <a:tcPr/>
                </a:tc>
                <a:tc>
                  <a:txBody>
                    <a:bodyPr/>
                    <a:lstStyle/>
                    <a:p>
                      <a:r>
                        <a:rPr lang="fr-FR" dirty="0" smtClean="0">
                          <a:solidFill>
                            <a:srgbClr val="FFC000"/>
                          </a:solidFill>
                        </a:rPr>
                        <a:t>2</a:t>
                      </a:r>
                      <a:endParaRPr lang="fr-FR" dirty="0">
                        <a:solidFill>
                          <a:srgbClr val="FFC000"/>
                        </a:solidFill>
                      </a:endParaRPr>
                    </a:p>
                  </a:txBody>
                  <a:tcPr/>
                </a:tc>
                <a:tc>
                  <a:txBody>
                    <a:bodyPr/>
                    <a:lstStyle/>
                    <a:p>
                      <a:r>
                        <a:rPr lang="fr-FR" dirty="0" smtClean="0"/>
                        <a:t>34</a:t>
                      </a:r>
                      <a:endParaRPr lang="fr-FR" dirty="0"/>
                    </a:p>
                  </a:txBody>
                  <a:tcPr/>
                </a:tc>
                <a:tc>
                  <a:txBody>
                    <a:bodyPr/>
                    <a:lstStyle/>
                    <a:p>
                      <a:r>
                        <a:rPr lang="fr-FR" dirty="0" smtClean="0"/>
                        <a:t>40</a:t>
                      </a:r>
                      <a:endParaRPr lang="fr-FR" dirty="0"/>
                    </a:p>
                  </a:txBody>
                  <a:tcPr/>
                </a:tc>
                <a:tc>
                  <a:txBody>
                    <a:bodyPr/>
                    <a:lstStyle/>
                    <a:p>
                      <a:r>
                        <a:rPr lang="fr-FR" dirty="0" smtClean="0"/>
                        <a:t>33</a:t>
                      </a:r>
                      <a:endParaRPr lang="fr-FR" dirty="0"/>
                    </a:p>
                  </a:txBody>
                  <a:tcPr/>
                </a:tc>
                <a:tc>
                  <a:txBody>
                    <a:bodyPr/>
                    <a:lstStyle/>
                    <a:p>
                      <a:r>
                        <a:rPr lang="fr-FR" dirty="0" smtClean="0">
                          <a:solidFill>
                            <a:srgbClr val="FFC000"/>
                          </a:solidFill>
                        </a:rPr>
                        <a:t>2</a:t>
                      </a:r>
                      <a:endParaRPr lang="fr-FR" dirty="0">
                        <a:solidFill>
                          <a:srgbClr val="FFC000"/>
                        </a:solidFill>
                      </a:endParaRPr>
                    </a:p>
                  </a:txBody>
                  <a:tcPr/>
                </a:tc>
                <a:tc>
                  <a:txBody>
                    <a:bodyPr/>
                    <a:lstStyle/>
                    <a:p>
                      <a:r>
                        <a:rPr lang="fr-FR" dirty="0" smtClean="0">
                          <a:solidFill>
                            <a:srgbClr val="FFC000"/>
                          </a:solidFill>
                        </a:rPr>
                        <a:t>1</a:t>
                      </a:r>
                      <a:endParaRPr lang="fr-FR" dirty="0">
                        <a:solidFill>
                          <a:srgbClr val="FFC000"/>
                        </a:solidFill>
                      </a:endParaRPr>
                    </a:p>
                  </a:txBody>
                  <a:tcPr/>
                </a:tc>
                <a:tc>
                  <a:txBody>
                    <a:bodyPr/>
                    <a:lstStyle/>
                    <a:p>
                      <a:r>
                        <a:rPr lang="fr-FR" dirty="0" smtClean="0">
                          <a:solidFill>
                            <a:srgbClr val="FFC000"/>
                          </a:solidFill>
                        </a:rPr>
                        <a:t>9</a:t>
                      </a:r>
                      <a:endParaRPr lang="fr-FR" dirty="0">
                        <a:solidFill>
                          <a:srgbClr val="FFC000"/>
                        </a:solidFill>
                      </a:endParaRPr>
                    </a:p>
                  </a:txBody>
                  <a:tcPr/>
                </a:tc>
                <a:tc>
                  <a:txBody>
                    <a:bodyPr/>
                    <a:lstStyle/>
                    <a:p>
                      <a:r>
                        <a:rPr lang="fr-FR" dirty="0" smtClean="0">
                          <a:solidFill>
                            <a:srgbClr val="FFC000"/>
                          </a:solidFill>
                        </a:rPr>
                        <a:t>9</a:t>
                      </a:r>
                      <a:endParaRPr lang="fr-FR" dirty="0">
                        <a:solidFill>
                          <a:srgbClr val="FFC000"/>
                        </a:solidFill>
                      </a:endParaRPr>
                    </a:p>
                  </a:txBody>
                  <a:tcPr/>
                </a:tc>
                <a:tc>
                  <a:txBody>
                    <a:bodyPr/>
                    <a:lstStyle/>
                    <a:p>
                      <a:r>
                        <a:rPr lang="fr-FR" dirty="0" smtClean="0"/>
                        <a:t>0</a:t>
                      </a:r>
                      <a:endParaRPr lang="fr-FR" dirty="0"/>
                    </a:p>
                  </a:txBody>
                  <a:tcPr/>
                </a:tc>
                <a:tc>
                  <a:txBody>
                    <a:bodyPr/>
                    <a:lstStyle/>
                    <a:p>
                      <a:endParaRPr lang="fr-FR" dirty="0"/>
                    </a:p>
                  </a:txBody>
                  <a:tcPr/>
                </a:tc>
                <a:tc>
                  <a:txBody>
                    <a:bodyPr/>
                    <a:lstStyle/>
                    <a:p>
                      <a:endParaRPr lang="fr-FR" dirty="0"/>
                    </a:p>
                  </a:txBody>
                  <a:tcPr/>
                </a:tc>
                <a:tc>
                  <a:txBody>
                    <a:bodyPr/>
                    <a:lstStyle/>
                    <a:p>
                      <a:r>
                        <a:rPr lang="fr-FR" dirty="0" smtClean="0"/>
                        <a:t>151</a:t>
                      </a:r>
                      <a:endParaRPr lang="fr-FR" dirty="0"/>
                    </a:p>
                  </a:txBody>
                  <a:tcPr/>
                </a:tc>
              </a:tr>
            </a:tbl>
          </a:graphicData>
        </a:graphic>
      </p:graphicFrame>
      <p:sp>
        <p:nvSpPr>
          <p:cNvPr id="9" name="TextBox 8"/>
          <p:cNvSpPr txBox="1"/>
          <p:nvPr/>
        </p:nvSpPr>
        <p:spPr>
          <a:xfrm>
            <a:off x="1428108" y="4789843"/>
            <a:ext cx="4084773" cy="369332"/>
          </a:xfrm>
          <a:prstGeom prst="rect">
            <a:avLst/>
          </a:prstGeom>
          <a:noFill/>
        </p:spPr>
        <p:txBody>
          <a:bodyPr wrap="none" rtlCol="0">
            <a:spAutoFit/>
          </a:bodyPr>
          <a:lstStyle/>
          <a:p>
            <a:r>
              <a:rPr lang="fr-FR" dirty="0" smtClean="0">
                <a:solidFill>
                  <a:srgbClr val="FFC000"/>
                </a:solidFill>
              </a:rPr>
              <a:t>Orange si </a:t>
            </a:r>
            <a:r>
              <a:rPr lang="fr-FR" dirty="0" smtClean="0"/>
              <a:t>&gt;50% moins que la normale </a:t>
            </a:r>
            <a:endParaRPr lang="fr-FR" dirty="0"/>
          </a:p>
        </p:txBody>
      </p:sp>
      <p:sp>
        <p:nvSpPr>
          <p:cNvPr id="11" name="Rectangle 10"/>
          <p:cNvSpPr/>
          <p:nvPr/>
        </p:nvSpPr>
        <p:spPr>
          <a:xfrm>
            <a:off x="2726007" y="3998341"/>
            <a:ext cx="4150760" cy="776593"/>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extBox 11"/>
          <p:cNvSpPr txBox="1"/>
          <p:nvPr/>
        </p:nvSpPr>
        <p:spPr>
          <a:xfrm>
            <a:off x="965771" y="5640512"/>
            <a:ext cx="4251485" cy="923330"/>
          </a:xfrm>
          <a:prstGeom prst="rect">
            <a:avLst/>
          </a:prstGeom>
          <a:noFill/>
        </p:spPr>
        <p:txBody>
          <a:bodyPr wrap="none" rtlCol="0">
            <a:spAutoFit/>
          </a:bodyPr>
          <a:lstStyle/>
          <a:p>
            <a:r>
              <a:rPr lang="fr-FR" dirty="0" smtClean="0"/>
              <a:t>Données de Bastia </a:t>
            </a:r>
            <a:r>
              <a:rPr lang="fr-FR" dirty="0" err="1" smtClean="0"/>
              <a:t>Poretta</a:t>
            </a:r>
            <a:endParaRPr lang="fr-FR" dirty="0" smtClean="0"/>
          </a:p>
          <a:p>
            <a:r>
              <a:rPr lang="fr-FR" dirty="0" smtClean="0"/>
              <a:t>La pluviométrie est très variable </a:t>
            </a:r>
          </a:p>
          <a:p>
            <a:r>
              <a:rPr lang="fr-FR" dirty="0" smtClean="0"/>
              <a:t>Les années sèches seront plus intenses </a:t>
            </a:r>
            <a:endParaRPr lang="fr-FR" dirty="0"/>
          </a:p>
        </p:txBody>
      </p:sp>
    </p:spTree>
    <p:extLst>
      <p:ext uri="{BB962C8B-B14F-4D97-AF65-F5344CB8AC3E}">
        <p14:creationId xmlns:p14="http://schemas.microsoft.com/office/powerpoint/2010/main" val="6687252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212882597"/>
              </p:ext>
            </p:extLst>
          </p:nvPr>
        </p:nvGraphicFramePr>
        <p:xfrm>
          <a:off x="677694" y="2474943"/>
          <a:ext cx="8596308" cy="4297680"/>
        </p:xfrm>
        <a:graphic>
          <a:graphicData uri="http://schemas.openxmlformats.org/drawingml/2006/table">
            <a:tbl>
              <a:tblPr firstRow="1" bandRow="1">
                <a:tableStyleId>{5C22544A-7EE6-4342-B048-85BDC9FD1C3A}</a:tableStyleId>
              </a:tblPr>
              <a:tblGrid>
                <a:gridCol w="716359"/>
                <a:gridCol w="716359"/>
                <a:gridCol w="716359"/>
                <a:gridCol w="716359"/>
                <a:gridCol w="716359"/>
                <a:gridCol w="716359"/>
                <a:gridCol w="716359"/>
                <a:gridCol w="716359"/>
                <a:gridCol w="716359"/>
                <a:gridCol w="716359"/>
                <a:gridCol w="716359"/>
                <a:gridCol w="716359"/>
              </a:tblGrid>
              <a:tr h="370840">
                <a:tc>
                  <a:txBody>
                    <a:bodyPr/>
                    <a:lstStyle/>
                    <a:p>
                      <a:endParaRPr lang="fr-FR" dirty="0"/>
                    </a:p>
                  </a:txBody>
                  <a:tcPr/>
                </a:tc>
                <a:tc>
                  <a:txBody>
                    <a:bodyPr/>
                    <a:lstStyle/>
                    <a:p>
                      <a:r>
                        <a:rPr lang="fr-FR" dirty="0" err="1" smtClean="0"/>
                        <a:t>Janv</a:t>
                      </a:r>
                      <a:endParaRPr lang="fr-FR" dirty="0"/>
                    </a:p>
                  </a:txBody>
                  <a:tcPr/>
                </a:tc>
                <a:tc>
                  <a:txBody>
                    <a:bodyPr/>
                    <a:lstStyle/>
                    <a:p>
                      <a:r>
                        <a:rPr lang="fr-FR" dirty="0" err="1" smtClean="0"/>
                        <a:t>fev</a:t>
                      </a:r>
                      <a:endParaRPr lang="fr-FR" dirty="0"/>
                    </a:p>
                  </a:txBody>
                  <a:tcPr/>
                </a:tc>
                <a:tc>
                  <a:txBody>
                    <a:bodyPr/>
                    <a:lstStyle/>
                    <a:p>
                      <a:r>
                        <a:rPr lang="fr-FR" dirty="0" smtClean="0"/>
                        <a:t>mars</a:t>
                      </a:r>
                      <a:endParaRPr lang="fr-FR" dirty="0"/>
                    </a:p>
                  </a:txBody>
                  <a:tcPr/>
                </a:tc>
                <a:tc>
                  <a:txBody>
                    <a:bodyPr/>
                    <a:lstStyle/>
                    <a:p>
                      <a:r>
                        <a:rPr lang="fr-FR" dirty="0" smtClean="0"/>
                        <a:t>avril</a:t>
                      </a:r>
                      <a:endParaRPr lang="fr-FR" dirty="0"/>
                    </a:p>
                  </a:txBody>
                  <a:tcPr/>
                </a:tc>
                <a:tc>
                  <a:txBody>
                    <a:bodyPr/>
                    <a:lstStyle/>
                    <a:p>
                      <a:r>
                        <a:rPr lang="fr-FR" dirty="0" smtClean="0"/>
                        <a:t>mai</a:t>
                      </a:r>
                      <a:endParaRPr lang="fr-FR" dirty="0"/>
                    </a:p>
                  </a:txBody>
                  <a:tcPr/>
                </a:tc>
                <a:tc>
                  <a:txBody>
                    <a:bodyPr/>
                    <a:lstStyle/>
                    <a:p>
                      <a:r>
                        <a:rPr lang="fr-FR" dirty="0" smtClean="0"/>
                        <a:t>juin</a:t>
                      </a:r>
                      <a:endParaRPr lang="fr-FR" dirty="0"/>
                    </a:p>
                  </a:txBody>
                  <a:tcPr/>
                </a:tc>
                <a:tc>
                  <a:txBody>
                    <a:bodyPr/>
                    <a:lstStyle/>
                    <a:p>
                      <a:r>
                        <a:rPr lang="fr-FR" dirty="0" smtClean="0"/>
                        <a:t>juillet</a:t>
                      </a:r>
                      <a:endParaRPr lang="fr-FR" dirty="0"/>
                    </a:p>
                  </a:txBody>
                  <a:tcPr/>
                </a:tc>
                <a:tc>
                  <a:txBody>
                    <a:bodyPr/>
                    <a:lstStyle/>
                    <a:p>
                      <a:r>
                        <a:rPr lang="fr-FR" dirty="0" smtClean="0"/>
                        <a:t>aout</a:t>
                      </a:r>
                      <a:endParaRPr lang="fr-FR" dirty="0"/>
                    </a:p>
                  </a:txBody>
                  <a:tcPr/>
                </a:tc>
                <a:tc>
                  <a:txBody>
                    <a:bodyPr/>
                    <a:lstStyle/>
                    <a:p>
                      <a:r>
                        <a:rPr lang="fr-FR" dirty="0" smtClean="0"/>
                        <a:t>sept</a:t>
                      </a:r>
                      <a:endParaRPr lang="fr-FR" dirty="0"/>
                    </a:p>
                  </a:txBody>
                  <a:tcPr/>
                </a:tc>
                <a:tc>
                  <a:txBody>
                    <a:bodyPr/>
                    <a:lstStyle/>
                    <a:p>
                      <a:r>
                        <a:rPr lang="fr-FR" dirty="0" err="1" smtClean="0"/>
                        <a:t>octo</a:t>
                      </a:r>
                      <a:endParaRPr lang="fr-FR" dirty="0"/>
                    </a:p>
                  </a:txBody>
                  <a:tcPr/>
                </a:tc>
                <a:tc>
                  <a:txBody>
                    <a:bodyPr/>
                    <a:lstStyle/>
                    <a:p>
                      <a:r>
                        <a:rPr lang="fr-FR" dirty="0" smtClean="0"/>
                        <a:t>total</a:t>
                      </a:r>
                      <a:endParaRPr lang="fr-FR" dirty="0"/>
                    </a:p>
                  </a:txBody>
                  <a:tcPr/>
                </a:tc>
              </a:tr>
              <a:tr h="370840">
                <a:tc>
                  <a:txBody>
                    <a:bodyPr/>
                    <a:lstStyle/>
                    <a:p>
                      <a:r>
                        <a:rPr lang="fr-FR" dirty="0" smtClean="0"/>
                        <a:t>PB</a:t>
                      </a:r>
                      <a:r>
                        <a:rPr lang="fr-FR" baseline="0" dirty="0" smtClean="0"/>
                        <a:t> : </a:t>
                      </a:r>
                      <a:r>
                        <a:rPr lang="fr-FR" dirty="0" smtClean="0"/>
                        <a:t>Normal</a:t>
                      </a:r>
                    </a:p>
                  </a:txBody>
                  <a:tcPr/>
                </a:tc>
                <a:tc>
                  <a:txBody>
                    <a:bodyPr/>
                    <a:lstStyle/>
                    <a:p>
                      <a:r>
                        <a:rPr lang="fr-FR" dirty="0" smtClean="0"/>
                        <a:t>60</a:t>
                      </a:r>
                      <a:endParaRPr lang="fr-FR" dirty="0"/>
                    </a:p>
                  </a:txBody>
                  <a:tcPr/>
                </a:tc>
                <a:tc>
                  <a:txBody>
                    <a:bodyPr/>
                    <a:lstStyle/>
                    <a:p>
                      <a:r>
                        <a:rPr lang="fr-FR" dirty="0" smtClean="0"/>
                        <a:t>44</a:t>
                      </a:r>
                      <a:endParaRPr lang="fr-FR" dirty="0"/>
                    </a:p>
                  </a:txBody>
                  <a:tcPr/>
                </a:tc>
                <a:tc>
                  <a:txBody>
                    <a:bodyPr/>
                    <a:lstStyle/>
                    <a:p>
                      <a:r>
                        <a:rPr lang="fr-FR" dirty="0" smtClean="0"/>
                        <a:t>48</a:t>
                      </a:r>
                      <a:endParaRPr lang="fr-FR" dirty="0"/>
                    </a:p>
                  </a:txBody>
                  <a:tcPr/>
                </a:tc>
                <a:tc>
                  <a:txBody>
                    <a:bodyPr/>
                    <a:lstStyle/>
                    <a:p>
                      <a:r>
                        <a:rPr lang="fr-FR" dirty="0" smtClean="0"/>
                        <a:t>34</a:t>
                      </a:r>
                      <a:endParaRPr lang="fr-FR" dirty="0"/>
                    </a:p>
                  </a:txBody>
                  <a:tcPr/>
                </a:tc>
                <a:tc>
                  <a:txBody>
                    <a:bodyPr/>
                    <a:lstStyle/>
                    <a:p>
                      <a:r>
                        <a:rPr lang="fr-FR" dirty="0" smtClean="0"/>
                        <a:t>60</a:t>
                      </a:r>
                      <a:endParaRPr lang="fr-FR" dirty="0"/>
                    </a:p>
                  </a:txBody>
                  <a:tcPr/>
                </a:tc>
                <a:tc>
                  <a:txBody>
                    <a:bodyPr/>
                    <a:lstStyle/>
                    <a:p>
                      <a:r>
                        <a:rPr lang="fr-FR" dirty="0" smtClean="0"/>
                        <a:t>63</a:t>
                      </a:r>
                      <a:endParaRPr lang="fr-FR" dirty="0"/>
                    </a:p>
                  </a:txBody>
                  <a:tcPr/>
                </a:tc>
                <a:tc>
                  <a:txBody>
                    <a:bodyPr/>
                    <a:lstStyle/>
                    <a:p>
                      <a:r>
                        <a:rPr lang="fr-FR" dirty="0" smtClean="0"/>
                        <a:t>105</a:t>
                      </a:r>
                      <a:endParaRPr lang="fr-FR" dirty="0"/>
                    </a:p>
                  </a:txBody>
                  <a:tcPr/>
                </a:tc>
                <a:tc>
                  <a:txBody>
                    <a:bodyPr/>
                    <a:lstStyle/>
                    <a:p>
                      <a:r>
                        <a:rPr lang="fr-FR" dirty="0" smtClean="0"/>
                        <a:t>90</a:t>
                      </a:r>
                      <a:endParaRPr lang="fr-FR" dirty="0"/>
                    </a:p>
                  </a:txBody>
                  <a:tcPr/>
                </a:tc>
                <a:tc>
                  <a:txBody>
                    <a:bodyPr/>
                    <a:lstStyle/>
                    <a:p>
                      <a:r>
                        <a:rPr lang="fr-FR" dirty="0" smtClean="0"/>
                        <a:t>49</a:t>
                      </a:r>
                      <a:endParaRPr lang="fr-FR" dirty="0"/>
                    </a:p>
                  </a:txBody>
                  <a:tcPr/>
                </a:tc>
                <a:tc>
                  <a:txBody>
                    <a:bodyPr/>
                    <a:lstStyle/>
                    <a:p>
                      <a:endParaRPr lang="fr-FR" dirty="0"/>
                    </a:p>
                  </a:txBody>
                  <a:tcPr/>
                </a:tc>
                <a:tc>
                  <a:txBody>
                    <a:bodyPr/>
                    <a:lstStyle/>
                    <a:p>
                      <a:r>
                        <a:rPr lang="fr-FR" dirty="0" smtClean="0"/>
                        <a:t>553</a:t>
                      </a:r>
                      <a:endParaRPr lang="fr-FR" dirty="0"/>
                    </a:p>
                  </a:txBody>
                  <a:tcPr/>
                </a:tc>
              </a:tr>
              <a:tr h="370840">
                <a:tc>
                  <a:txBody>
                    <a:bodyPr/>
                    <a:lstStyle/>
                    <a:p>
                      <a:r>
                        <a:rPr lang="fr-FR" dirty="0" smtClean="0"/>
                        <a:t>PB : 2022</a:t>
                      </a:r>
                      <a:endParaRPr lang="fr-FR" dirty="0"/>
                    </a:p>
                  </a:txBody>
                  <a:tcPr/>
                </a:tc>
                <a:tc>
                  <a:txBody>
                    <a:bodyPr/>
                    <a:lstStyle/>
                    <a:p>
                      <a:r>
                        <a:rPr lang="fr-FR" dirty="0" smtClean="0"/>
                        <a:t>41</a:t>
                      </a:r>
                      <a:endParaRPr lang="fr-FR" dirty="0"/>
                    </a:p>
                  </a:txBody>
                  <a:tcPr/>
                </a:tc>
                <a:tc>
                  <a:txBody>
                    <a:bodyPr/>
                    <a:lstStyle/>
                    <a:p>
                      <a:r>
                        <a:rPr lang="fr-FR" dirty="0" smtClean="0"/>
                        <a:t>112</a:t>
                      </a:r>
                      <a:endParaRPr lang="fr-FR" dirty="0"/>
                    </a:p>
                  </a:txBody>
                  <a:tcPr/>
                </a:tc>
                <a:tc>
                  <a:txBody>
                    <a:bodyPr/>
                    <a:lstStyle/>
                    <a:p>
                      <a:r>
                        <a:rPr lang="fr-FR" dirty="0" smtClean="0"/>
                        <a:t>1</a:t>
                      </a:r>
                      <a:endParaRPr lang="fr-FR" dirty="0"/>
                    </a:p>
                  </a:txBody>
                  <a:tcPr/>
                </a:tc>
                <a:tc>
                  <a:txBody>
                    <a:bodyPr/>
                    <a:lstStyle/>
                    <a:p>
                      <a:r>
                        <a:rPr lang="fr-FR" dirty="0" smtClean="0"/>
                        <a:t>39</a:t>
                      </a:r>
                      <a:endParaRPr lang="fr-FR" dirty="0"/>
                    </a:p>
                  </a:txBody>
                  <a:tcPr/>
                </a:tc>
                <a:tc>
                  <a:txBody>
                    <a:bodyPr/>
                    <a:lstStyle/>
                    <a:p>
                      <a:r>
                        <a:rPr lang="fr-FR" dirty="0" smtClean="0"/>
                        <a:t>46</a:t>
                      </a:r>
                      <a:endParaRPr lang="fr-FR" dirty="0"/>
                    </a:p>
                  </a:txBody>
                  <a:tcPr/>
                </a:tc>
                <a:tc>
                  <a:txBody>
                    <a:bodyPr/>
                    <a:lstStyle/>
                    <a:p>
                      <a:r>
                        <a:rPr lang="fr-FR" dirty="0" smtClean="0"/>
                        <a:t>123</a:t>
                      </a:r>
                      <a:endParaRPr lang="fr-FR" dirty="0"/>
                    </a:p>
                  </a:txBody>
                  <a:tcPr/>
                </a:tc>
                <a:tc>
                  <a:txBody>
                    <a:bodyPr/>
                    <a:lstStyle/>
                    <a:p>
                      <a:r>
                        <a:rPr lang="fr-FR" b="1" u="sng" dirty="0" smtClean="0"/>
                        <a:t>28</a:t>
                      </a:r>
                      <a:endParaRPr lang="fr-FR" b="1" u="sng" dirty="0"/>
                    </a:p>
                  </a:txBody>
                  <a:tcPr/>
                </a:tc>
                <a:tc>
                  <a:txBody>
                    <a:bodyPr/>
                    <a:lstStyle/>
                    <a:p>
                      <a:r>
                        <a:rPr lang="fr-FR" b="1" u="sng" dirty="0" smtClean="0"/>
                        <a:t>36</a:t>
                      </a:r>
                      <a:endParaRPr lang="fr-FR" b="1" u="sng" dirty="0"/>
                    </a:p>
                  </a:txBody>
                  <a:tcPr/>
                </a:tc>
                <a:tc>
                  <a:txBody>
                    <a:bodyPr/>
                    <a:lstStyle/>
                    <a:p>
                      <a:r>
                        <a:rPr lang="fr-FR" dirty="0" smtClean="0"/>
                        <a:t>154</a:t>
                      </a:r>
                      <a:endParaRPr lang="fr-FR" dirty="0"/>
                    </a:p>
                  </a:txBody>
                  <a:tcPr/>
                </a:tc>
                <a:tc>
                  <a:txBody>
                    <a:bodyPr/>
                    <a:lstStyle/>
                    <a:p>
                      <a:endParaRPr lang="fr-FR" dirty="0"/>
                    </a:p>
                  </a:txBody>
                  <a:tcPr/>
                </a:tc>
                <a:tc>
                  <a:txBody>
                    <a:bodyPr/>
                    <a:lstStyle/>
                    <a:p>
                      <a:r>
                        <a:rPr lang="fr-FR" dirty="0" smtClean="0"/>
                        <a:t>580</a:t>
                      </a:r>
                      <a:endParaRPr lang="fr-FR" dirty="0"/>
                    </a:p>
                  </a:txBody>
                  <a:tcPr/>
                </a:tc>
              </a:tr>
              <a:tr h="370840">
                <a:tc>
                  <a:txBody>
                    <a:bodyPr/>
                    <a:lstStyle/>
                    <a:p>
                      <a:r>
                        <a:rPr lang="fr-FR" dirty="0" smtClean="0"/>
                        <a:t>Corse</a:t>
                      </a:r>
                      <a:r>
                        <a:rPr lang="fr-FR" baseline="0" dirty="0" smtClean="0"/>
                        <a:t> : 2022</a:t>
                      </a:r>
                      <a:endParaRPr lang="fr-FR" dirty="0"/>
                    </a:p>
                  </a:txBody>
                  <a:tcPr/>
                </a:tc>
                <a:tc>
                  <a:txBody>
                    <a:bodyPr/>
                    <a:lstStyle/>
                    <a:p>
                      <a:r>
                        <a:rPr lang="fr-FR" smtClean="0"/>
                        <a:t>21</a:t>
                      </a:r>
                      <a:endParaRPr lang="fr-FR" dirty="0"/>
                    </a:p>
                  </a:txBody>
                  <a:tcPr/>
                </a:tc>
                <a:tc>
                  <a:txBody>
                    <a:bodyPr/>
                    <a:lstStyle/>
                    <a:p>
                      <a:r>
                        <a:rPr lang="fr-FR" dirty="0" smtClean="0"/>
                        <a:t>2</a:t>
                      </a:r>
                      <a:endParaRPr lang="fr-FR" dirty="0"/>
                    </a:p>
                  </a:txBody>
                  <a:tcPr/>
                </a:tc>
                <a:tc>
                  <a:txBody>
                    <a:bodyPr/>
                    <a:lstStyle/>
                    <a:p>
                      <a:r>
                        <a:rPr lang="fr-FR" dirty="0" smtClean="0"/>
                        <a:t>34</a:t>
                      </a:r>
                      <a:endParaRPr lang="fr-FR" dirty="0"/>
                    </a:p>
                  </a:txBody>
                  <a:tcPr/>
                </a:tc>
                <a:tc>
                  <a:txBody>
                    <a:bodyPr/>
                    <a:lstStyle/>
                    <a:p>
                      <a:r>
                        <a:rPr lang="fr-FR" dirty="0" smtClean="0"/>
                        <a:t>40</a:t>
                      </a:r>
                      <a:endParaRPr lang="fr-FR" dirty="0"/>
                    </a:p>
                  </a:txBody>
                  <a:tcPr/>
                </a:tc>
                <a:tc>
                  <a:txBody>
                    <a:bodyPr/>
                    <a:lstStyle/>
                    <a:p>
                      <a:r>
                        <a:rPr lang="fr-FR" dirty="0" smtClean="0"/>
                        <a:t>33</a:t>
                      </a:r>
                      <a:endParaRPr lang="fr-FR" dirty="0"/>
                    </a:p>
                  </a:txBody>
                  <a:tcPr/>
                </a:tc>
                <a:tc>
                  <a:txBody>
                    <a:bodyPr/>
                    <a:lstStyle/>
                    <a:p>
                      <a:r>
                        <a:rPr lang="fr-FR" b="1" u="sng" dirty="0" smtClean="0"/>
                        <a:t>2</a:t>
                      </a:r>
                      <a:endParaRPr lang="fr-FR" b="1" u="sng" dirty="0"/>
                    </a:p>
                  </a:txBody>
                  <a:tcPr/>
                </a:tc>
                <a:tc>
                  <a:txBody>
                    <a:bodyPr/>
                    <a:lstStyle/>
                    <a:p>
                      <a:r>
                        <a:rPr lang="fr-FR" b="1" u="sng" dirty="0" smtClean="0"/>
                        <a:t>1</a:t>
                      </a:r>
                      <a:endParaRPr lang="fr-FR" b="1" u="sng" dirty="0"/>
                    </a:p>
                  </a:txBody>
                  <a:tcPr/>
                </a:tc>
                <a:tc>
                  <a:txBody>
                    <a:bodyPr/>
                    <a:lstStyle/>
                    <a:p>
                      <a:r>
                        <a:rPr lang="fr-FR" b="1" u="sng" dirty="0" smtClean="0"/>
                        <a:t>9</a:t>
                      </a:r>
                      <a:endParaRPr lang="fr-FR" b="1" u="sng" dirty="0"/>
                    </a:p>
                  </a:txBody>
                  <a:tcPr/>
                </a:tc>
                <a:tc>
                  <a:txBody>
                    <a:bodyPr/>
                    <a:lstStyle/>
                    <a:p>
                      <a:r>
                        <a:rPr lang="fr-FR" b="1" u="sng" dirty="0" smtClean="0"/>
                        <a:t>9</a:t>
                      </a:r>
                      <a:endParaRPr lang="fr-FR" b="1" u="sng" dirty="0"/>
                    </a:p>
                  </a:txBody>
                  <a:tcPr/>
                </a:tc>
                <a:tc>
                  <a:txBody>
                    <a:bodyPr/>
                    <a:lstStyle/>
                    <a:p>
                      <a:endParaRPr lang="fr-FR" dirty="0"/>
                    </a:p>
                  </a:txBody>
                  <a:tcPr/>
                </a:tc>
                <a:tc>
                  <a:txBody>
                    <a:bodyPr/>
                    <a:lstStyle/>
                    <a:p>
                      <a:r>
                        <a:rPr lang="fr-FR" b="1" u="sng" dirty="0" smtClean="0"/>
                        <a:t>151</a:t>
                      </a:r>
                      <a:endParaRPr lang="fr-FR" b="1" u="sng" dirty="0"/>
                    </a:p>
                  </a:txBody>
                  <a:tcPr/>
                </a:tc>
              </a:tr>
              <a:tr h="370840">
                <a:tc>
                  <a:txBody>
                    <a:bodyPr/>
                    <a:lstStyle/>
                    <a:p>
                      <a:r>
                        <a:rPr lang="fr-FR" dirty="0" smtClean="0"/>
                        <a:t>Corse :</a:t>
                      </a:r>
                      <a:r>
                        <a:rPr lang="fr-FR" baseline="0" dirty="0" smtClean="0"/>
                        <a:t> normal</a:t>
                      </a:r>
                      <a:endParaRPr lang="fr-FR" dirty="0"/>
                    </a:p>
                  </a:txBody>
                  <a:tcPr/>
                </a:tc>
                <a:tc>
                  <a:txBody>
                    <a:bodyPr/>
                    <a:lstStyle/>
                    <a:p>
                      <a:r>
                        <a:rPr lang="fr-FR" dirty="0" smtClean="0"/>
                        <a:t>67</a:t>
                      </a:r>
                      <a:endParaRPr lang="fr-FR" dirty="0"/>
                    </a:p>
                  </a:txBody>
                  <a:tcPr/>
                </a:tc>
                <a:tc>
                  <a:txBody>
                    <a:bodyPr/>
                    <a:lstStyle/>
                    <a:p>
                      <a:r>
                        <a:rPr lang="fr-FR" dirty="0" smtClean="0"/>
                        <a:t>57</a:t>
                      </a:r>
                      <a:endParaRPr lang="fr-FR" dirty="0"/>
                    </a:p>
                  </a:txBody>
                  <a:tcPr/>
                </a:tc>
                <a:tc>
                  <a:txBody>
                    <a:bodyPr/>
                    <a:lstStyle/>
                    <a:p>
                      <a:r>
                        <a:rPr lang="fr-FR" dirty="0" smtClean="0"/>
                        <a:t>60</a:t>
                      </a:r>
                      <a:endParaRPr lang="fr-FR" dirty="0"/>
                    </a:p>
                  </a:txBody>
                  <a:tcPr/>
                </a:tc>
                <a:tc>
                  <a:txBody>
                    <a:bodyPr/>
                    <a:lstStyle/>
                    <a:p>
                      <a:r>
                        <a:rPr lang="fr-FR" dirty="0" smtClean="0"/>
                        <a:t>76</a:t>
                      </a:r>
                      <a:endParaRPr lang="fr-FR" dirty="0"/>
                    </a:p>
                  </a:txBody>
                  <a:tcPr/>
                </a:tc>
                <a:tc>
                  <a:txBody>
                    <a:bodyPr/>
                    <a:lstStyle/>
                    <a:p>
                      <a:r>
                        <a:rPr lang="fr-FR" dirty="0" smtClean="0"/>
                        <a:t>50</a:t>
                      </a:r>
                      <a:endParaRPr lang="fr-FR" dirty="0"/>
                    </a:p>
                  </a:txBody>
                  <a:tcPr/>
                </a:tc>
                <a:tc>
                  <a:txBody>
                    <a:bodyPr/>
                    <a:lstStyle/>
                    <a:p>
                      <a:r>
                        <a:rPr lang="fr-FR" dirty="0" smtClean="0"/>
                        <a:t>41</a:t>
                      </a:r>
                      <a:endParaRPr lang="fr-FR" dirty="0"/>
                    </a:p>
                  </a:txBody>
                  <a:tcPr/>
                </a:tc>
                <a:tc>
                  <a:txBody>
                    <a:bodyPr/>
                    <a:lstStyle/>
                    <a:p>
                      <a:r>
                        <a:rPr lang="fr-FR" dirty="0" smtClean="0"/>
                        <a:t>13</a:t>
                      </a:r>
                      <a:endParaRPr lang="fr-FR" dirty="0"/>
                    </a:p>
                  </a:txBody>
                  <a:tcPr/>
                </a:tc>
                <a:tc>
                  <a:txBody>
                    <a:bodyPr/>
                    <a:lstStyle/>
                    <a:p>
                      <a:r>
                        <a:rPr lang="fr-FR" dirty="0" smtClean="0"/>
                        <a:t>21</a:t>
                      </a:r>
                      <a:endParaRPr lang="fr-FR" dirty="0"/>
                    </a:p>
                  </a:txBody>
                  <a:tcPr/>
                </a:tc>
                <a:tc>
                  <a:txBody>
                    <a:bodyPr/>
                    <a:lstStyle/>
                    <a:p>
                      <a:r>
                        <a:rPr lang="fr-FR" dirty="0" smtClean="0"/>
                        <a:t>61</a:t>
                      </a:r>
                      <a:endParaRPr lang="fr-FR" dirty="0"/>
                    </a:p>
                  </a:txBody>
                  <a:tcPr/>
                </a:tc>
                <a:tc>
                  <a:txBody>
                    <a:bodyPr/>
                    <a:lstStyle/>
                    <a:p>
                      <a:endParaRPr lang="fr-FR" dirty="0"/>
                    </a:p>
                  </a:txBody>
                  <a:tcPr/>
                </a:tc>
                <a:tc>
                  <a:txBody>
                    <a:bodyPr/>
                    <a:lstStyle/>
                    <a:p>
                      <a:r>
                        <a:rPr lang="fr-FR" dirty="0" smtClean="0"/>
                        <a:t>446</a:t>
                      </a:r>
                      <a:endParaRPr lang="fr-FR" dirty="0"/>
                    </a:p>
                  </a:txBody>
                  <a:tcPr/>
                </a:tc>
              </a:tr>
            </a:tbl>
          </a:graphicData>
        </a:graphic>
      </p:graphicFrame>
      <p:sp>
        <p:nvSpPr>
          <p:cNvPr id="5" name="TextBox 4"/>
          <p:cNvSpPr txBox="1"/>
          <p:nvPr/>
        </p:nvSpPr>
        <p:spPr>
          <a:xfrm>
            <a:off x="9274002" y="4868776"/>
            <a:ext cx="2255746" cy="369332"/>
          </a:xfrm>
          <a:prstGeom prst="rect">
            <a:avLst/>
          </a:prstGeom>
          <a:noFill/>
        </p:spPr>
        <p:txBody>
          <a:bodyPr wrap="none" rtlCol="0">
            <a:spAutoFit/>
          </a:bodyPr>
          <a:lstStyle/>
          <a:p>
            <a:r>
              <a:rPr lang="fr-FR" dirty="0" smtClean="0"/>
              <a:t>=34 % de la normale</a:t>
            </a:r>
            <a:endParaRPr lang="fr-FR" dirty="0"/>
          </a:p>
        </p:txBody>
      </p:sp>
      <p:sp>
        <p:nvSpPr>
          <p:cNvPr id="6" name="TextBox 5"/>
          <p:cNvSpPr txBox="1"/>
          <p:nvPr/>
        </p:nvSpPr>
        <p:spPr>
          <a:xfrm>
            <a:off x="9250622" y="4139279"/>
            <a:ext cx="2675732" cy="369332"/>
          </a:xfrm>
          <a:prstGeom prst="rect">
            <a:avLst/>
          </a:prstGeom>
          <a:noFill/>
        </p:spPr>
        <p:txBody>
          <a:bodyPr wrap="none" rtlCol="0">
            <a:spAutoFit/>
          </a:bodyPr>
          <a:lstStyle/>
          <a:p>
            <a:r>
              <a:rPr lang="fr-FR" smtClean="0"/>
              <a:t>=5% plus que la normale</a:t>
            </a:r>
            <a:endParaRPr lang="fr-F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3948" y="0"/>
            <a:ext cx="7898052" cy="2114778"/>
          </a:xfrm>
          <a:prstGeom prst="rect">
            <a:avLst/>
          </a:prstGeom>
        </p:spPr>
      </p:pic>
      <p:sp>
        <p:nvSpPr>
          <p:cNvPr id="8" name="TextBox 7"/>
          <p:cNvSpPr txBox="1"/>
          <p:nvPr/>
        </p:nvSpPr>
        <p:spPr>
          <a:xfrm>
            <a:off x="9274002" y="3035867"/>
            <a:ext cx="1696278" cy="923330"/>
          </a:xfrm>
          <a:prstGeom prst="rect">
            <a:avLst/>
          </a:prstGeom>
          <a:noFill/>
        </p:spPr>
        <p:txBody>
          <a:bodyPr wrap="square" rtlCol="0">
            <a:spAutoFit/>
          </a:bodyPr>
          <a:lstStyle/>
          <a:p>
            <a:r>
              <a:rPr lang="fr-FR" dirty="0" smtClean="0"/>
              <a:t>Sources : KNMI, </a:t>
            </a:r>
            <a:r>
              <a:rPr lang="fr-FR" dirty="0" err="1" smtClean="0"/>
              <a:t>n.d</a:t>
            </a:r>
            <a:r>
              <a:rPr lang="fr-FR" dirty="0" smtClean="0"/>
              <a:t>. ; </a:t>
            </a:r>
            <a:r>
              <a:rPr lang="fr-FR" dirty="0" err="1" smtClean="0"/>
              <a:t>infoclimat.fr</a:t>
            </a:r>
            <a:endParaRPr lang="fr-FR"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4657" t="5037" b="-1994"/>
          <a:stretch/>
        </p:blipFill>
        <p:spPr>
          <a:xfrm>
            <a:off x="0" y="75340"/>
            <a:ext cx="3907033" cy="2399603"/>
          </a:xfrm>
          <a:prstGeom prst="rect">
            <a:avLst/>
          </a:prstGeom>
        </p:spPr>
      </p:pic>
    </p:spTree>
    <p:extLst>
      <p:ext uri="{BB962C8B-B14F-4D97-AF65-F5344CB8AC3E}">
        <p14:creationId xmlns:p14="http://schemas.microsoft.com/office/powerpoint/2010/main" val="17018754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336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677333" y="609600"/>
            <a:ext cx="3851123" cy="1320800"/>
          </a:xfrm>
        </p:spPr>
        <p:txBody>
          <a:bodyPr>
            <a:normAutofit/>
          </a:bodyPr>
          <a:lstStyle/>
          <a:p>
            <a:r>
              <a:rPr lang="fr-FR"/>
              <a:t>Prédictions</a:t>
            </a:r>
          </a:p>
        </p:txBody>
      </p:sp>
      <p:sp>
        <p:nvSpPr>
          <p:cNvPr id="3" name="Content Placeholder 2"/>
          <p:cNvSpPr>
            <a:spLocks noGrp="1"/>
          </p:cNvSpPr>
          <p:nvPr>
            <p:ph idx="1"/>
          </p:nvPr>
        </p:nvSpPr>
        <p:spPr>
          <a:xfrm>
            <a:off x="548033" y="1270000"/>
            <a:ext cx="3851122" cy="3880773"/>
          </a:xfrm>
        </p:spPr>
        <p:txBody>
          <a:bodyPr>
            <a:noAutofit/>
          </a:bodyPr>
          <a:lstStyle/>
          <a:p>
            <a:pPr>
              <a:lnSpc>
                <a:spcPct val="90000"/>
              </a:lnSpc>
            </a:pPr>
            <a:endParaRPr lang="fr-FR" sz="1600" dirty="0"/>
          </a:p>
          <a:p>
            <a:pPr>
              <a:lnSpc>
                <a:spcPct val="90000"/>
              </a:lnSpc>
            </a:pPr>
            <a:r>
              <a:rPr lang="fr-FR" sz="1600" dirty="0"/>
              <a:t>&gt;4 C plus chaud en 2100 ?</a:t>
            </a:r>
          </a:p>
          <a:p>
            <a:pPr>
              <a:lnSpc>
                <a:spcPct val="90000"/>
              </a:lnSpc>
            </a:pPr>
            <a:r>
              <a:rPr lang="fr-FR" sz="1600" dirty="0"/>
              <a:t>Plus chaud &gt;&gt;&gt;&gt; </a:t>
            </a:r>
            <a:r>
              <a:rPr lang="fr-FR" sz="1600" dirty="0" err="1"/>
              <a:t>climate</a:t>
            </a:r>
            <a:r>
              <a:rPr lang="fr-FR" sz="1600" dirty="0"/>
              <a:t> change </a:t>
            </a:r>
            <a:r>
              <a:rPr lang="fr-FR" sz="1600" dirty="0" err="1"/>
              <a:t>hotspot</a:t>
            </a:r>
            <a:r>
              <a:rPr lang="fr-FR" sz="1600" dirty="0"/>
              <a:t> &gt;&gt;&gt;&gt; le bassin méditerranéen se réchauffe plus vite que le monde moyen (déjà +1.5 C )</a:t>
            </a:r>
          </a:p>
          <a:p>
            <a:pPr>
              <a:lnSpc>
                <a:spcPct val="90000"/>
              </a:lnSpc>
            </a:pPr>
            <a:r>
              <a:rPr lang="fr-FR" sz="1600" dirty="0"/>
              <a:t>Des périodes de sècheresse plus longues</a:t>
            </a:r>
          </a:p>
          <a:p>
            <a:pPr>
              <a:lnSpc>
                <a:spcPct val="90000"/>
              </a:lnSpc>
            </a:pPr>
            <a:r>
              <a:rPr lang="fr-FR" sz="1600" dirty="0"/>
              <a:t>Précipitations pas complètements clairs; pas forcement une réduction</a:t>
            </a:r>
          </a:p>
          <a:p>
            <a:pPr>
              <a:lnSpc>
                <a:spcPct val="90000"/>
              </a:lnSpc>
            </a:pPr>
            <a:r>
              <a:rPr lang="fr-FR" sz="1600" dirty="0"/>
              <a:t>Plus de maladies et ravageurs </a:t>
            </a:r>
          </a:p>
          <a:p>
            <a:pPr>
              <a:lnSpc>
                <a:spcPct val="90000"/>
              </a:lnSpc>
            </a:pPr>
            <a:r>
              <a:rPr lang="fr-FR" sz="1600" b="1" dirty="0"/>
              <a:t>Température moyenne dans plusieurs villes européennes pour 1981-2010</a:t>
            </a:r>
          </a:p>
          <a:p>
            <a:pPr>
              <a:lnSpc>
                <a:spcPct val="90000"/>
              </a:lnSpc>
            </a:pPr>
            <a:r>
              <a:rPr lang="fr-FR" sz="1600" b="1" dirty="0"/>
              <a:t>Amsterdam : 10.2</a:t>
            </a:r>
          </a:p>
          <a:p>
            <a:pPr>
              <a:lnSpc>
                <a:spcPct val="90000"/>
              </a:lnSpc>
            </a:pPr>
            <a:r>
              <a:rPr lang="fr-FR" sz="1600" b="1" dirty="0"/>
              <a:t>Paris : 12.4</a:t>
            </a:r>
          </a:p>
          <a:p>
            <a:pPr>
              <a:lnSpc>
                <a:spcPct val="90000"/>
              </a:lnSpc>
            </a:pPr>
            <a:r>
              <a:rPr lang="fr-FR" sz="1600" b="1" dirty="0"/>
              <a:t>Ajaccio: 16.9</a:t>
            </a:r>
          </a:p>
          <a:p>
            <a:pPr>
              <a:lnSpc>
                <a:spcPct val="90000"/>
              </a:lnSpc>
            </a:pPr>
            <a:r>
              <a:rPr lang="fr-FR" sz="1600" b="1" dirty="0"/>
              <a:t>Athènes : 19.2</a:t>
            </a:r>
          </a:p>
          <a:p>
            <a:pPr>
              <a:lnSpc>
                <a:spcPct val="90000"/>
              </a:lnSpc>
            </a:pPr>
            <a:endParaRPr lang="fr-FR" sz="1600" dirty="0"/>
          </a:p>
        </p:txBody>
      </p:sp>
      <p:cxnSp>
        <p:nvCxnSpPr>
          <p:cNvPr id="31" name="Straight Connector 30">
            <a:extLst>
              <a:ext uri="{FF2B5EF4-FFF2-40B4-BE49-F238E27FC236}">
                <a16:creationId xmlns:a16="http://schemas.microsoft.com/office/drawing/2014/main" xmlns=""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xmlns=""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5" name="Rectangle 23">
            <a:extLst>
              <a:ext uri="{FF2B5EF4-FFF2-40B4-BE49-F238E27FC236}">
                <a16:creationId xmlns:a16="http://schemas.microsoft.com/office/drawing/2014/main" xmlns=""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5">
            <a:extLst>
              <a:ext uri="{FF2B5EF4-FFF2-40B4-BE49-F238E27FC236}">
                <a16:creationId xmlns:a16="http://schemas.microsoft.com/office/drawing/2014/main" xmlns=""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24">
            <a:extLst>
              <a:ext uri="{FF2B5EF4-FFF2-40B4-BE49-F238E27FC236}">
                <a16:creationId xmlns:a16="http://schemas.microsoft.com/office/drawing/2014/main" xmlns=""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7">
            <a:extLst>
              <a:ext uri="{FF2B5EF4-FFF2-40B4-BE49-F238E27FC236}">
                <a16:creationId xmlns:a16="http://schemas.microsoft.com/office/drawing/2014/main" xmlns=""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8">
            <a:extLst>
              <a:ext uri="{FF2B5EF4-FFF2-40B4-BE49-F238E27FC236}">
                <a16:creationId xmlns:a16="http://schemas.microsoft.com/office/drawing/2014/main" xmlns=""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9">
            <a:extLst>
              <a:ext uri="{FF2B5EF4-FFF2-40B4-BE49-F238E27FC236}">
                <a16:creationId xmlns:a16="http://schemas.microsoft.com/office/drawing/2014/main" xmlns=""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29">
            <a:extLst>
              <a:ext uri="{FF2B5EF4-FFF2-40B4-BE49-F238E27FC236}">
                <a16:creationId xmlns:a16="http://schemas.microsoft.com/office/drawing/2014/main" xmlns=""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682040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L’éco-anxiété &amp; mon expérience</a:t>
            </a:r>
            <a:endParaRPr lang="fr-FR" dirty="0"/>
          </a:p>
        </p:txBody>
      </p:sp>
      <p:sp>
        <p:nvSpPr>
          <p:cNvPr id="3" name="Content Placeholder 2"/>
          <p:cNvSpPr>
            <a:spLocks noGrp="1"/>
          </p:cNvSpPr>
          <p:nvPr>
            <p:ph idx="1"/>
          </p:nvPr>
        </p:nvSpPr>
        <p:spPr/>
        <p:txBody>
          <a:bodyPr>
            <a:noAutofit/>
          </a:bodyPr>
          <a:lstStyle/>
          <a:p>
            <a:r>
              <a:rPr lang="en-US" sz="1700" dirty="0" err="1">
                <a:latin typeface="+mj-lt"/>
              </a:rPr>
              <a:t>L’</a:t>
            </a:r>
            <a:r>
              <a:rPr lang="en-US" sz="1700" b="1" dirty="0" err="1">
                <a:latin typeface="+mj-lt"/>
              </a:rPr>
              <a:t>éco-anxiété</a:t>
            </a:r>
            <a:r>
              <a:rPr lang="en-US" sz="1700" dirty="0">
                <a:latin typeface="+mj-lt"/>
              </a:rPr>
              <a:t> </a:t>
            </a:r>
            <a:r>
              <a:rPr lang="en-US" sz="1700" dirty="0" err="1" smtClean="0">
                <a:latin typeface="+mj-lt"/>
              </a:rPr>
              <a:t>désigne</a:t>
            </a:r>
            <a:r>
              <a:rPr lang="en-US" sz="1700" dirty="0" smtClean="0">
                <a:latin typeface="+mj-lt"/>
              </a:rPr>
              <a:t> </a:t>
            </a:r>
            <a:r>
              <a:rPr lang="en-US" sz="1700" dirty="0" err="1">
                <a:latin typeface="+mj-lt"/>
              </a:rPr>
              <a:t>l'ensemble</a:t>
            </a:r>
            <a:r>
              <a:rPr lang="en-US" sz="1700" dirty="0">
                <a:latin typeface="+mj-lt"/>
              </a:rPr>
              <a:t> des </a:t>
            </a:r>
            <a:r>
              <a:rPr lang="en-US" sz="1700" dirty="0" err="1">
                <a:latin typeface="+mj-lt"/>
              </a:rPr>
              <a:t>émotions</a:t>
            </a:r>
            <a:r>
              <a:rPr lang="en-US" sz="1700" dirty="0">
                <a:latin typeface="+mj-lt"/>
              </a:rPr>
              <a:t> </a:t>
            </a:r>
            <a:r>
              <a:rPr lang="en-US" sz="1700" dirty="0" err="1">
                <a:latin typeface="+mj-lt"/>
              </a:rPr>
              <a:t>liées</a:t>
            </a:r>
            <a:r>
              <a:rPr lang="en-US" sz="1700" dirty="0">
                <a:latin typeface="+mj-lt"/>
              </a:rPr>
              <a:t> au sentiment de </a:t>
            </a:r>
            <a:r>
              <a:rPr lang="en-US" sz="1700" dirty="0" err="1">
                <a:latin typeface="+mj-lt"/>
              </a:rPr>
              <a:t>fatalité</a:t>
            </a:r>
            <a:r>
              <a:rPr lang="en-US" sz="1700" dirty="0">
                <a:latin typeface="+mj-lt"/>
              </a:rPr>
              <a:t> vis-à-vis </a:t>
            </a:r>
            <a:r>
              <a:rPr lang="en-US" sz="1700" dirty="0" smtClean="0">
                <a:latin typeface="+mj-lt"/>
              </a:rPr>
              <a:t>du </a:t>
            </a:r>
            <a:r>
              <a:rPr lang="en-US" sz="1700" dirty="0" err="1" smtClean="0">
                <a:latin typeface="+mj-lt"/>
              </a:rPr>
              <a:t>changement</a:t>
            </a:r>
            <a:r>
              <a:rPr lang="en-US" sz="1700" dirty="0" smtClean="0">
                <a:latin typeface="+mj-lt"/>
              </a:rPr>
              <a:t> </a:t>
            </a:r>
            <a:r>
              <a:rPr lang="en-US" sz="1700" dirty="0" err="1" smtClean="0">
                <a:latin typeface="+mj-lt"/>
              </a:rPr>
              <a:t>climatique</a:t>
            </a:r>
            <a:r>
              <a:rPr lang="en-US" sz="1700" dirty="0" smtClean="0">
                <a:latin typeface="+mj-lt"/>
              </a:rPr>
              <a:t>. </a:t>
            </a:r>
            <a:r>
              <a:rPr lang="en-US" sz="1700" dirty="0" err="1" smtClean="0">
                <a:latin typeface="+mj-lt"/>
              </a:rPr>
              <a:t>Ces</a:t>
            </a:r>
            <a:r>
              <a:rPr lang="en-US" sz="1700" dirty="0" smtClean="0">
                <a:latin typeface="+mj-lt"/>
              </a:rPr>
              <a:t> </a:t>
            </a:r>
            <a:r>
              <a:rPr lang="en-US" sz="1700" dirty="0" err="1">
                <a:latin typeface="+mj-lt"/>
              </a:rPr>
              <a:t>émotions</a:t>
            </a:r>
            <a:r>
              <a:rPr lang="en-US" sz="1700" dirty="0">
                <a:latin typeface="+mj-lt"/>
              </a:rPr>
              <a:t> </a:t>
            </a:r>
            <a:r>
              <a:rPr lang="en-US" sz="1700" dirty="0" err="1">
                <a:latin typeface="+mj-lt"/>
              </a:rPr>
              <a:t>sont</a:t>
            </a:r>
            <a:r>
              <a:rPr lang="en-US" sz="1700" dirty="0">
                <a:latin typeface="+mj-lt"/>
              </a:rPr>
              <a:t> </a:t>
            </a:r>
            <a:r>
              <a:rPr lang="en-US" sz="1700" dirty="0" err="1">
                <a:latin typeface="+mj-lt"/>
              </a:rPr>
              <a:t>principalement</a:t>
            </a:r>
            <a:r>
              <a:rPr lang="en-US" sz="1700" dirty="0">
                <a:latin typeface="+mj-lt"/>
              </a:rPr>
              <a:t> la </a:t>
            </a:r>
            <a:r>
              <a:rPr lang="en-US" sz="1700" dirty="0" err="1">
                <a:latin typeface="+mj-lt"/>
              </a:rPr>
              <a:t>peur</a:t>
            </a:r>
            <a:r>
              <a:rPr lang="en-US" sz="1700" dirty="0">
                <a:latin typeface="+mj-lt"/>
              </a:rPr>
              <a:t>, la </a:t>
            </a:r>
            <a:r>
              <a:rPr lang="en-US" sz="1700" dirty="0" err="1">
                <a:latin typeface="+mj-lt"/>
              </a:rPr>
              <a:t>tristesse</a:t>
            </a:r>
            <a:r>
              <a:rPr lang="en-US" sz="1700" dirty="0">
                <a:latin typeface="+mj-lt"/>
              </a:rPr>
              <a:t> et la </a:t>
            </a:r>
            <a:r>
              <a:rPr lang="en-US" sz="1700" dirty="0" err="1">
                <a:latin typeface="+mj-lt"/>
              </a:rPr>
              <a:t>colère</a:t>
            </a:r>
            <a:r>
              <a:rPr lang="en-US" sz="1700" dirty="0">
                <a:latin typeface="+mj-lt"/>
              </a:rPr>
              <a:t>. La </a:t>
            </a:r>
            <a:r>
              <a:rPr lang="en-US" sz="1700" dirty="0" err="1">
                <a:latin typeface="+mj-lt"/>
              </a:rPr>
              <a:t>principale</a:t>
            </a:r>
            <a:r>
              <a:rPr lang="en-US" sz="1700" dirty="0">
                <a:latin typeface="+mj-lt"/>
              </a:rPr>
              <a:t> cause de </a:t>
            </a:r>
            <a:r>
              <a:rPr lang="en-US" sz="1700" dirty="0" err="1">
                <a:latin typeface="+mj-lt"/>
              </a:rPr>
              <a:t>cette</a:t>
            </a:r>
            <a:r>
              <a:rPr lang="en-US" sz="1700" dirty="0">
                <a:latin typeface="+mj-lt"/>
              </a:rPr>
              <a:t> </a:t>
            </a:r>
            <a:r>
              <a:rPr lang="en-US" sz="1700" dirty="0" err="1">
                <a:latin typeface="+mj-lt"/>
              </a:rPr>
              <a:t>anxiété</a:t>
            </a:r>
            <a:r>
              <a:rPr lang="en-US" sz="1700" dirty="0">
                <a:latin typeface="+mj-lt"/>
              </a:rPr>
              <a:t> </a:t>
            </a:r>
            <a:r>
              <a:rPr lang="en-US" sz="1700" dirty="0" err="1">
                <a:latin typeface="+mj-lt"/>
              </a:rPr>
              <a:t>est</a:t>
            </a:r>
            <a:r>
              <a:rPr lang="en-US" sz="1700" dirty="0">
                <a:latin typeface="+mj-lt"/>
              </a:rPr>
              <a:t> </a:t>
            </a:r>
            <a:r>
              <a:rPr lang="en-US" sz="1700" dirty="0" err="1">
                <a:latin typeface="+mj-lt"/>
              </a:rPr>
              <a:t>l'inaction</a:t>
            </a:r>
            <a:r>
              <a:rPr lang="en-US" sz="1700" dirty="0">
                <a:latin typeface="+mj-lt"/>
              </a:rPr>
              <a:t> </a:t>
            </a:r>
            <a:r>
              <a:rPr lang="en-US" sz="1700" dirty="0" err="1">
                <a:latin typeface="+mj-lt"/>
              </a:rPr>
              <a:t>ou</a:t>
            </a:r>
            <a:r>
              <a:rPr lang="en-US" sz="1700" dirty="0">
                <a:latin typeface="+mj-lt"/>
              </a:rPr>
              <a:t> </a:t>
            </a:r>
            <a:r>
              <a:rPr lang="en-US" sz="1700" dirty="0" err="1">
                <a:latin typeface="+mj-lt"/>
              </a:rPr>
              <a:t>l'insuffisance</a:t>
            </a:r>
            <a:r>
              <a:rPr lang="en-US" sz="1700" dirty="0">
                <a:latin typeface="+mj-lt"/>
              </a:rPr>
              <a:t> des actions </a:t>
            </a:r>
            <a:r>
              <a:rPr lang="en-US" sz="1700" dirty="0" err="1">
                <a:latin typeface="+mj-lt"/>
              </a:rPr>
              <a:t>prises</a:t>
            </a:r>
            <a:r>
              <a:rPr lang="en-US" sz="1700" dirty="0">
                <a:latin typeface="+mj-lt"/>
              </a:rPr>
              <a:t> </a:t>
            </a:r>
            <a:r>
              <a:rPr lang="en-US" sz="1700" dirty="0" err="1">
                <a:latin typeface="+mj-lt"/>
              </a:rPr>
              <a:t>en</a:t>
            </a:r>
            <a:r>
              <a:rPr lang="en-US" sz="1700" dirty="0">
                <a:latin typeface="+mj-lt"/>
              </a:rPr>
              <a:t> </a:t>
            </a:r>
            <a:r>
              <a:rPr lang="en-US" sz="1700" dirty="0" err="1">
                <a:latin typeface="+mj-lt"/>
              </a:rPr>
              <a:t>faveur</a:t>
            </a:r>
            <a:r>
              <a:rPr lang="en-US" sz="1700" dirty="0">
                <a:latin typeface="+mj-lt"/>
              </a:rPr>
              <a:t> du </a:t>
            </a:r>
            <a:r>
              <a:rPr lang="en-US" sz="1700" dirty="0" err="1">
                <a:latin typeface="+mj-lt"/>
              </a:rPr>
              <a:t>climat</a:t>
            </a:r>
            <a:r>
              <a:rPr lang="en-US" sz="1700" dirty="0">
                <a:latin typeface="+mj-lt"/>
              </a:rPr>
              <a:t>, par les </a:t>
            </a:r>
            <a:r>
              <a:rPr lang="en-US" sz="1700" dirty="0" err="1">
                <a:latin typeface="+mj-lt"/>
              </a:rPr>
              <a:t>gouvernements</a:t>
            </a:r>
            <a:r>
              <a:rPr lang="en-US" sz="1700" dirty="0">
                <a:latin typeface="+mj-lt"/>
              </a:rPr>
              <a:t> et les </a:t>
            </a:r>
            <a:r>
              <a:rPr lang="en-US" sz="1700" dirty="0" smtClean="0">
                <a:latin typeface="+mj-lt"/>
              </a:rPr>
              <a:t>populations</a:t>
            </a:r>
          </a:p>
          <a:p>
            <a:r>
              <a:rPr lang="en-US" sz="1700" dirty="0" smtClean="0">
                <a:latin typeface="+mj-lt"/>
              </a:rPr>
              <a:t>Mon experience au village vis-à-vis mon </a:t>
            </a:r>
            <a:r>
              <a:rPr lang="en-US" sz="1700" dirty="0" err="1" smtClean="0">
                <a:latin typeface="+mj-lt"/>
              </a:rPr>
              <a:t>projet</a:t>
            </a:r>
            <a:r>
              <a:rPr lang="en-US" sz="1700" dirty="0" smtClean="0">
                <a:latin typeface="+mj-lt"/>
              </a:rPr>
              <a:t> &amp; </a:t>
            </a:r>
            <a:r>
              <a:rPr lang="en-US" sz="1700" dirty="0" err="1" smtClean="0">
                <a:latin typeface="+mj-lt"/>
              </a:rPr>
              <a:t>mes</a:t>
            </a:r>
            <a:r>
              <a:rPr lang="en-US" sz="1700" dirty="0" smtClean="0">
                <a:latin typeface="+mj-lt"/>
              </a:rPr>
              <a:t> plans </a:t>
            </a:r>
            <a:r>
              <a:rPr lang="en-US" sz="1700" dirty="0" err="1" smtClean="0">
                <a:latin typeface="+mj-lt"/>
              </a:rPr>
              <a:t>d’avenir</a:t>
            </a:r>
            <a:endParaRPr lang="en-US" sz="1700" dirty="0">
              <a:latin typeface="+mj-lt"/>
            </a:endParaRPr>
          </a:p>
          <a:p>
            <a:pPr lvl="1"/>
            <a:r>
              <a:rPr lang="fr-FR" sz="1700" dirty="0" smtClean="0">
                <a:latin typeface="+mj-lt"/>
              </a:rPr>
              <a:t>Venue parce que la Castagniccia signifiait la verdure et était une tour d’eau</a:t>
            </a:r>
            <a:r>
              <a:rPr lang="mr-IN" sz="1700" dirty="0" smtClean="0">
                <a:latin typeface="+mj-lt"/>
              </a:rPr>
              <a:t>…</a:t>
            </a:r>
            <a:endParaRPr lang="fr-FR" sz="1700" dirty="0" smtClean="0">
              <a:latin typeface="+mj-lt"/>
            </a:endParaRPr>
          </a:p>
          <a:p>
            <a:pPr lvl="1"/>
            <a:r>
              <a:rPr lang="fr-FR" sz="1700" dirty="0" smtClean="0">
                <a:latin typeface="+mj-lt"/>
              </a:rPr>
              <a:t>Risque d’incendies </a:t>
            </a:r>
          </a:p>
          <a:p>
            <a:pPr lvl="1"/>
            <a:r>
              <a:rPr lang="fr-FR" sz="1700" dirty="0" smtClean="0">
                <a:latin typeface="+mj-lt"/>
              </a:rPr>
              <a:t>Guerre de l’eau </a:t>
            </a:r>
          </a:p>
          <a:p>
            <a:pPr lvl="1"/>
            <a:r>
              <a:rPr lang="fr-FR" sz="1700" dirty="0" smtClean="0">
                <a:latin typeface="+mj-lt"/>
              </a:rPr>
              <a:t>Conditions de travail/stress pour le corps</a:t>
            </a:r>
          </a:p>
          <a:p>
            <a:pPr lvl="1"/>
            <a:r>
              <a:rPr lang="fr-FR" sz="1700" dirty="0" smtClean="0">
                <a:latin typeface="+mj-lt"/>
              </a:rPr>
              <a:t>Le sud de l’Europe dans 30 ans : le catastrophe ? </a:t>
            </a:r>
            <a:endParaRPr lang="en-US" sz="1700" dirty="0" smtClean="0">
              <a:latin typeface="+mj-lt"/>
            </a:endParaRPr>
          </a:p>
        </p:txBody>
      </p:sp>
    </p:spTree>
    <p:extLst>
      <p:ext uri="{BB962C8B-B14F-4D97-AF65-F5344CB8AC3E}">
        <p14:creationId xmlns:p14="http://schemas.microsoft.com/office/powerpoint/2010/main" val="15640988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nchor="t">
            <a:normAutofit/>
          </a:bodyPr>
          <a:lstStyle/>
          <a:p>
            <a:r>
              <a:rPr lang="fr-FR" dirty="0"/>
              <a:t>La plaine vs les montagnes </a:t>
            </a:r>
          </a:p>
        </p:txBody>
      </p:sp>
      <p:sp>
        <p:nvSpPr>
          <p:cNvPr id="3" name="Content Placeholder 2"/>
          <p:cNvSpPr>
            <a:spLocks noGrp="1"/>
          </p:cNvSpPr>
          <p:nvPr>
            <p:ph idx="1"/>
          </p:nvPr>
        </p:nvSpPr>
        <p:spPr>
          <a:xfrm>
            <a:off x="677334" y="1611949"/>
            <a:ext cx="5220430" cy="3880773"/>
          </a:xfrm>
        </p:spPr>
        <p:txBody>
          <a:bodyPr>
            <a:noAutofit/>
          </a:bodyPr>
          <a:lstStyle/>
          <a:p>
            <a:pPr>
              <a:lnSpc>
                <a:spcPct val="90000"/>
              </a:lnSpc>
            </a:pPr>
            <a:r>
              <a:rPr lang="fr-FR" dirty="0"/>
              <a:t>Les montagnes se réchauffent plus vite que le littoral</a:t>
            </a:r>
          </a:p>
          <a:p>
            <a:pPr>
              <a:lnSpc>
                <a:spcPct val="90000"/>
              </a:lnSpc>
            </a:pPr>
            <a:r>
              <a:rPr lang="fr-FR" dirty="0"/>
              <a:t>Hydrobiologiste à l'université de Corse, Antoine Orsini précise : </a:t>
            </a:r>
            <a:r>
              <a:rPr lang="fr-FR" i="1" dirty="0"/>
              <a:t>"Ce qui ne veut pas dire qu'il fera plus chaud à </a:t>
            </a:r>
            <a:r>
              <a:rPr lang="fr-FR" i="1" dirty="0" err="1"/>
              <a:t>Casamaccioli</a:t>
            </a:r>
            <a:r>
              <a:rPr lang="fr-FR" i="1" dirty="0"/>
              <a:t> qu'à </a:t>
            </a:r>
            <a:r>
              <a:rPr lang="fr-FR" i="1" dirty="0" err="1"/>
              <a:t>Aleria</a:t>
            </a:r>
            <a:r>
              <a:rPr lang="fr-FR" i="1" dirty="0"/>
              <a:t>. Mais quand </a:t>
            </a:r>
            <a:r>
              <a:rPr lang="fr-FR" i="1" dirty="0" err="1"/>
              <a:t>Aleria</a:t>
            </a:r>
            <a:r>
              <a:rPr lang="fr-FR" i="1" dirty="0"/>
              <a:t> prendra 2 degrés, </a:t>
            </a:r>
            <a:r>
              <a:rPr lang="fr-FR" i="1" dirty="0" err="1"/>
              <a:t>Casamaccioli</a:t>
            </a:r>
            <a:r>
              <a:rPr lang="fr-FR" i="1" dirty="0"/>
              <a:t> en prendra </a:t>
            </a:r>
            <a:r>
              <a:rPr lang="fr-FR" i="1" dirty="0" smtClean="0"/>
              <a:t>4 </a:t>
            </a:r>
            <a:r>
              <a:rPr lang="fr-FR" i="1" dirty="0"/>
              <a:t>(</a:t>
            </a:r>
            <a:r>
              <a:rPr lang="fr-FR" i="1" dirty="0" err="1"/>
              <a:t>Corsematin</a:t>
            </a:r>
            <a:r>
              <a:rPr lang="fr-FR" i="1" dirty="0"/>
              <a:t>, 2020) »</a:t>
            </a:r>
          </a:p>
          <a:p>
            <a:pPr>
              <a:lnSpc>
                <a:spcPct val="90000"/>
              </a:lnSpc>
            </a:pPr>
            <a:r>
              <a:rPr lang="fr-FR" dirty="0"/>
              <a:t>En plaine les agriculteurs ont déjà l’habitude d’irriguer quasiment toutes les cultures</a:t>
            </a:r>
          </a:p>
          <a:p>
            <a:pPr lvl="1">
              <a:lnSpc>
                <a:spcPct val="90000"/>
              </a:lnSpc>
            </a:pPr>
            <a:r>
              <a:rPr lang="fr-FR" sz="1800" dirty="0"/>
              <a:t>Les retenues sont déjà là &gt;&gt;&gt; il faut </a:t>
            </a:r>
            <a:r>
              <a:rPr lang="fr-FR" sz="1800" dirty="0" smtClean="0"/>
              <a:t>‘juste’ </a:t>
            </a:r>
            <a:r>
              <a:rPr lang="fr-FR" sz="1800" dirty="0"/>
              <a:t>augmenter le stockage</a:t>
            </a:r>
          </a:p>
          <a:p>
            <a:pPr lvl="1">
              <a:lnSpc>
                <a:spcPct val="90000"/>
              </a:lnSpc>
            </a:pPr>
            <a:r>
              <a:rPr lang="fr-FR" sz="1800" dirty="0"/>
              <a:t>En montagne il n’y a pas de réserves pour l’agriculture</a:t>
            </a:r>
          </a:p>
          <a:p>
            <a:pPr>
              <a:lnSpc>
                <a:spcPct val="90000"/>
              </a:lnSpc>
            </a:pPr>
            <a:r>
              <a:rPr lang="fr-FR" dirty="0"/>
              <a:t>Les cultures de montagnes sont souvent ‘extensif’ et consistent des cultures qui ne tolèrent pas bien les sècheresses très longues.</a:t>
            </a:r>
          </a:p>
        </p:txBody>
      </p:sp>
      <p:pic>
        <p:nvPicPr>
          <p:cNvPr id="4" name="Picture 3"/>
          <p:cNvPicPr>
            <a:picLocks noChangeAspect="1"/>
          </p:cNvPicPr>
          <p:nvPr/>
        </p:nvPicPr>
        <p:blipFill rotWithShape="1">
          <a:blip r:embed="rId2"/>
          <a:srcRect l="26334" r="21582" b="1"/>
          <a:stretch/>
        </p:blipFill>
        <p:spPr>
          <a:xfrm>
            <a:off x="6127951" y="2159000"/>
            <a:ext cx="3145536" cy="3882362"/>
          </a:xfrm>
          <a:prstGeom prst="rect">
            <a:avLst/>
          </a:prstGeom>
        </p:spPr>
      </p:pic>
    </p:spTree>
    <p:extLst>
      <p:ext uri="{BB962C8B-B14F-4D97-AF65-F5344CB8AC3E}">
        <p14:creationId xmlns:p14="http://schemas.microsoft.com/office/powerpoint/2010/main" val="16712734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A65AC7D1-EAA9-48F5-B509-60A7F50BF7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xmlns="" id="{D6320AF9-619A-4175-865B-5663E1AEF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xmlns="" id="{063B6EC6-D752-4EE7-908B-F8F19E8C7FE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xmlns="" id="{EFECD4E8-AD3E-4228-82A2-9461958EA9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xmlns="" id="{7E018740-5C2B-4A41-AC1A-7E68D1EC19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xmlns="" id="{166F75A4-C475-4941-8EE2-B80A06A2C1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xmlns="" id="{A032553A-72E8-4B0D-8405-FF9771C9AF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xmlns="" id="{765800AC-C3B9-498E-87BC-29FAE4C76B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xmlns="" id="{1F9D6ACB-2FF4-49F9-978A-E0D5327FC6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Shape 26">
            <a:extLst>
              <a:ext uri="{FF2B5EF4-FFF2-40B4-BE49-F238E27FC236}">
                <a16:creationId xmlns:a16="http://schemas.microsoft.com/office/drawing/2014/main" xmlns="" id="{A5EC319D-0FEA-4B95-A3EA-01E35672C9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181725" y="105630"/>
            <a:ext cx="4512989" cy="2227730"/>
          </a:xfrm>
        </p:spPr>
        <p:txBody>
          <a:bodyPr anchor="ctr">
            <a:normAutofit/>
          </a:bodyPr>
          <a:lstStyle/>
          <a:p>
            <a:r>
              <a:rPr lang="fr-FR">
                <a:solidFill>
                  <a:srgbClr val="FFFFFF"/>
                </a:solidFill>
              </a:rPr>
              <a:t>Châtaigneraies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80587" y="1744661"/>
            <a:ext cx="4610101" cy="3457575"/>
          </a:xfrm>
          <a:prstGeom prst="rect">
            <a:avLst/>
          </a:prstGeom>
        </p:spPr>
      </p:pic>
      <p:sp>
        <p:nvSpPr>
          <p:cNvPr id="3" name="Content Placeholder 2"/>
          <p:cNvSpPr>
            <a:spLocks noGrp="1"/>
          </p:cNvSpPr>
          <p:nvPr>
            <p:ph idx="1"/>
          </p:nvPr>
        </p:nvSpPr>
        <p:spPr>
          <a:xfrm>
            <a:off x="7181725" y="1905995"/>
            <a:ext cx="4512988" cy="3317938"/>
          </a:xfrm>
        </p:spPr>
        <p:txBody>
          <a:bodyPr anchor="t">
            <a:noAutofit/>
          </a:bodyPr>
          <a:lstStyle/>
          <a:p>
            <a:r>
              <a:rPr lang="fr-FR" dirty="0">
                <a:solidFill>
                  <a:srgbClr val="FFFFFF"/>
                </a:solidFill>
              </a:rPr>
              <a:t>Irrigation obligatoire des châtaigneraies sur basse altitude pour éviter la morte des arbres</a:t>
            </a:r>
          </a:p>
          <a:p>
            <a:r>
              <a:rPr lang="fr-FR" dirty="0">
                <a:solidFill>
                  <a:srgbClr val="FFFFFF"/>
                </a:solidFill>
              </a:rPr>
              <a:t>Irrigation désirée de la majorité des châtaigneraies même sur altitude </a:t>
            </a:r>
            <a:endParaRPr lang="fr-FR" dirty="0" smtClean="0">
              <a:solidFill>
                <a:srgbClr val="FFFFFF"/>
              </a:solidFill>
            </a:endParaRPr>
          </a:p>
          <a:p>
            <a:r>
              <a:rPr lang="fr-FR" dirty="0" smtClean="0">
                <a:solidFill>
                  <a:srgbClr val="FFFFFF"/>
                </a:solidFill>
              </a:rPr>
              <a:t>Problème : souvent pas possible d’</a:t>
            </a:r>
            <a:r>
              <a:rPr lang="fr-FR" dirty="0" err="1" smtClean="0">
                <a:solidFill>
                  <a:srgbClr val="FFFFFF"/>
                </a:solidFill>
              </a:rPr>
              <a:t>irriger</a:t>
            </a:r>
            <a:endParaRPr lang="fr-FR" dirty="0">
              <a:solidFill>
                <a:srgbClr val="FFFFFF"/>
              </a:solidFill>
            </a:endParaRPr>
          </a:p>
          <a:p>
            <a:r>
              <a:rPr lang="fr-FR" dirty="0">
                <a:solidFill>
                  <a:srgbClr val="FFFFFF"/>
                </a:solidFill>
              </a:rPr>
              <a:t>Fin de la culture extensive (peu d’entretien, pas d’irrigation)</a:t>
            </a:r>
          </a:p>
          <a:p>
            <a:r>
              <a:rPr lang="fr-FR" b="1" dirty="0" smtClean="0">
                <a:solidFill>
                  <a:srgbClr val="FFFFFF"/>
                </a:solidFill>
              </a:rPr>
              <a:t>Solutions</a:t>
            </a:r>
            <a:r>
              <a:rPr lang="fr-FR" dirty="0" smtClean="0">
                <a:solidFill>
                  <a:srgbClr val="FFFFFF"/>
                </a:solidFill>
              </a:rPr>
              <a:t> : </a:t>
            </a:r>
          </a:p>
          <a:p>
            <a:pPr lvl="1"/>
            <a:r>
              <a:rPr lang="fr-FR" sz="1800" dirty="0">
                <a:solidFill>
                  <a:srgbClr val="FFFFFF"/>
                </a:solidFill>
              </a:rPr>
              <a:t>Changement de </a:t>
            </a:r>
            <a:r>
              <a:rPr lang="fr-FR" sz="1800" dirty="0" smtClean="0">
                <a:solidFill>
                  <a:srgbClr val="FFFFFF"/>
                </a:solidFill>
              </a:rPr>
              <a:t>pente</a:t>
            </a:r>
          </a:p>
          <a:p>
            <a:pPr lvl="1"/>
            <a:r>
              <a:rPr lang="fr-FR" sz="1800" dirty="0" smtClean="0">
                <a:solidFill>
                  <a:srgbClr val="FFFFFF"/>
                </a:solidFill>
              </a:rPr>
              <a:t>Irrigation </a:t>
            </a:r>
          </a:p>
          <a:p>
            <a:pPr lvl="1"/>
            <a:r>
              <a:rPr lang="fr-FR" sz="1800" dirty="0" smtClean="0">
                <a:solidFill>
                  <a:srgbClr val="FFFFFF"/>
                </a:solidFill>
              </a:rPr>
              <a:t>Sélection de cultivars</a:t>
            </a:r>
            <a:endParaRPr lang="fr-FR" sz="1800" dirty="0">
              <a:solidFill>
                <a:srgbClr val="FFFFFF"/>
              </a:solidFill>
            </a:endParaRPr>
          </a:p>
          <a:p>
            <a:endParaRPr lang="fr-FR" dirty="0">
              <a:solidFill>
                <a:srgbClr val="FFFFFF"/>
              </a:solidFill>
            </a:endParaRPr>
          </a:p>
        </p:txBody>
      </p:sp>
      <p:sp>
        <p:nvSpPr>
          <p:cNvPr id="5" name="TextBox 4"/>
          <p:cNvSpPr txBox="1"/>
          <p:nvPr/>
        </p:nvSpPr>
        <p:spPr>
          <a:xfrm>
            <a:off x="205626" y="5870045"/>
            <a:ext cx="4541628" cy="369332"/>
          </a:xfrm>
          <a:prstGeom prst="rect">
            <a:avLst/>
          </a:prstGeom>
          <a:noFill/>
        </p:spPr>
        <p:txBody>
          <a:bodyPr wrap="none" rtlCol="0">
            <a:spAutoFit/>
          </a:bodyPr>
          <a:lstStyle/>
          <a:p>
            <a:r>
              <a:rPr lang="fr-FR" dirty="0" smtClean="0"/>
              <a:t>Châtaignes à </a:t>
            </a:r>
            <a:r>
              <a:rPr lang="fr-FR" dirty="0" err="1" smtClean="0"/>
              <a:t>Campile</a:t>
            </a:r>
            <a:r>
              <a:rPr lang="fr-FR" dirty="0" smtClean="0"/>
              <a:t> le 3 octobre 2022</a:t>
            </a:r>
            <a:r>
              <a:rPr lang="mr-IN" dirty="0" smtClean="0"/>
              <a:t>…</a:t>
            </a:r>
            <a:endParaRPr lang="fr-FR" dirty="0"/>
          </a:p>
        </p:txBody>
      </p:sp>
    </p:spTree>
    <p:extLst>
      <p:ext uri="{BB962C8B-B14F-4D97-AF65-F5344CB8AC3E}">
        <p14:creationId xmlns:p14="http://schemas.microsoft.com/office/powerpoint/2010/main" val="22947437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L’échelle </a:t>
            </a:r>
            <a:endParaRPr lang="fr-FR" dirty="0"/>
          </a:p>
        </p:txBody>
      </p:sp>
      <p:sp>
        <p:nvSpPr>
          <p:cNvPr id="4" name="Rectangle 3"/>
          <p:cNvSpPr/>
          <p:nvPr/>
        </p:nvSpPr>
        <p:spPr>
          <a:xfrm>
            <a:off x="1391478" y="2637183"/>
            <a:ext cx="4359965" cy="3525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Châtaigneraie</a:t>
            </a:r>
            <a:endParaRPr lang="fr-FR" dirty="0"/>
          </a:p>
        </p:txBody>
      </p:sp>
      <p:sp>
        <p:nvSpPr>
          <p:cNvPr id="5" name="Freeform 4"/>
          <p:cNvSpPr/>
          <p:nvPr/>
        </p:nvSpPr>
        <p:spPr>
          <a:xfrm>
            <a:off x="4969565" y="980661"/>
            <a:ext cx="1643270" cy="5565913"/>
          </a:xfrm>
          <a:custGeom>
            <a:avLst/>
            <a:gdLst>
              <a:gd name="connsiteX0" fmla="*/ 0 w 1643270"/>
              <a:gd name="connsiteY0" fmla="*/ 0 h 5565913"/>
              <a:gd name="connsiteX1" fmla="*/ 53009 w 1643270"/>
              <a:gd name="connsiteY1" fmla="*/ 13252 h 5565913"/>
              <a:gd name="connsiteX2" fmla="*/ 159026 w 1643270"/>
              <a:gd name="connsiteY2" fmla="*/ 26504 h 5565913"/>
              <a:gd name="connsiteX3" fmla="*/ 198783 w 1643270"/>
              <a:gd name="connsiteY3" fmla="*/ 53009 h 5565913"/>
              <a:gd name="connsiteX4" fmla="*/ 225287 w 1643270"/>
              <a:gd name="connsiteY4" fmla="*/ 92765 h 5565913"/>
              <a:gd name="connsiteX5" fmla="*/ 278296 w 1643270"/>
              <a:gd name="connsiteY5" fmla="*/ 145774 h 5565913"/>
              <a:gd name="connsiteX6" fmla="*/ 344557 w 1643270"/>
              <a:gd name="connsiteY6" fmla="*/ 265043 h 5565913"/>
              <a:gd name="connsiteX7" fmla="*/ 437322 w 1643270"/>
              <a:gd name="connsiteY7" fmla="*/ 357809 h 5565913"/>
              <a:gd name="connsiteX8" fmla="*/ 463826 w 1643270"/>
              <a:gd name="connsiteY8" fmla="*/ 397565 h 5565913"/>
              <a:gd name="connsiteX9" fmla="*/ 569844 w 1643270"/>
              <a:gd name="connsiteY9" fmla="*/ 490330 h 5565913"/>
              <a:gd name="connsiteX10" fmla="*/ 622852 w 1643270"/>
              <a:gd name="connsiteY10" fmla="*/ 556591 h 5565913"/>
              <a:gd name="connsiteX11" fmla="*/ 649357 w 1643270"/>
              <a:gd name="connsiteY11" fmla="*/ 583096 h 5565913"/>
              <a:gd name="connsiteX12" fmla="*/ 662609 w 1643270"/>
              <a:gd name="connsiteY12" fmla="*/ 689113 h 5565913"/>
              <a:gd name="connsiteX13" fmla="*/ 675861 w 1643270"/>
              <a:gd name="connsiteY13" fmla="*/ 768626 h 5565913"/>
              <a:gd name="connsiteX14" fmla="*/ 662609 w 1643270"/>
              <a:gd name="connsiteY14" fmla="*/ 1126435 h 5565913"/>
              <a:gd name="connsiteX15" fmla="*/ 689113 w 1643270"/>
              <a:gd name="connsiteY15" fmla="*/ 1404730 h 5565913"/>
              <a:gd name="connsiteX16" fmla="*/ 715618 w 1643270"/>
              <a:gd name="connsiteY16" fmla="*/ 1484243 h 5565913"/>
              <a:gd name="connsiteX17" fmla="*/ 795131 w 1643270"/>
              <a:gd name="connsiteY17" fmla="*/ 1510748 h 5565913"/>
              <a:gd name="connsiteX18" fmla="*/ 834887 w 1643270"/>
              <a:gd name="connsiteY18" fmla="*/ 1590261 h 5565913"/>
              <a:gd name="connsiteX19" fmla="*/ 861392 w 1643270"/>
              <a:gd name="connsiteY19" fmla="*/ 1630017 h 5565913"/>
              <a:gd name="connsiteX20" fmla="*/ 874644 w 1643270"/>
              <a:gd name="connsiteY20" fmla="*/ 1683026 h 5565913"/>
              <a:gd name="connsiteX21" fmla="*/ 901148 w 1643270"/>
              <a:gd name="connsiteY21" fmla="*/ 1762539 h 5565913"/>
              <a:gd name="connsiteX22" fmla="*/ 914400 w 1643270"/>
              <a:gd name="connsiteY22" fmla="*/ 1802296 h 5565913"/>
              <a:gd name="connsiteX23" fmla="*/ 927652 w 1643270"/>
              <a:gd name="connsiteY23" fmla="*/ 1842052 h 5565913"/>
              <a:gd name="connsiteX24" fmla="*/ 940905 w 1643270"/>
              <a:gd name="connsiteY24" fmla="*/ 1881809 h 5565913"/>
              <a:gd name="connsiteX25" fmla="*/ 927652 w 1643270"/>
              <a:gd name="connsiteY25" fmla="*/ 2266122 h 5565913"/>
              <a:gd name="connsiteX26" fmla="*/ 914400 w 1643270"/>
              <a:gd name="connsiteY26" fmla="*/ 2305878 h 5565913"/>
              <a:gd name="connsiteX27" fmla="*/ 887896 w 1643270"/>
              <a:gd name="connsiteY27" fmla="*/ 2345635 h 5565913"/>
              <a:gd name="connsiteX28" fmla="*/ 887896 w 1643270"/>
              <a:gd name="connsiteY28" fmla="*/ 2743200 h 5565913"/>
              <a:gd name="connsiteX29" fmla="*/ 993913 w 1643270"/>
              <a:gd name="connsiteY29" fmla="*/ 2835965 h 5565913"/>
              <a:gd name="connsiteX30" fmla="*/ 1046922 w 1643270"/>
              <a:gd name="connsiteY30" fmla="*/ 2888974 h 5565913"/>
              <a:gd name="connsiteX31" fmla="*/ 1060174 w 1643270"/>
              <a:gd name="connsiteY31" fmla="*/ 2928730 h 5565913"/>
              <a:gd name="connsiteX32" fmla="*/ 1086678 w 1643270"/>
              <a:gd name="connsiteY32" fmla="*/ 2955235 h 5565913"/>
              <a:gd name="connsiteX33" fmla="*/ 1113183 w 1643270"/>
              <a:gd name="connsiteY33" fmla="*/ 3154017 h 5565913"/>
              <a:gd name="connsiteX34" fmla="*/ 1099931 w 1643270"/>
              <a:gd name="connsiteY34" fmla="*/ 3432313 h 5565913"/>
              <a:gd name="connsiteX35" fmla="*/ 1086678 w 1643270"/>
              <a:gd name="connsiteY35" fmla="*/ 3472069 h 5565913"/>
              <a:gd name="connsiteX36" fmla="*/ 1046922 w 1643270"/>
              <a:gd name="connsiteY36" fmla="*/ 3604591 h 5565913"/>
              <a:gd name="connsiteX37" fmla="*/ 1007165 w 1643270"/>
              <a:gd name="connsiteY37" fmla="*/ 3723861 h 5565913"/>
              <a:gd name="connsiteX38" fmla="*/ 993913 w 1643270"/>
              <a:gd name="connsiteY38" fmla="*/ 3763617 h 5565913"/>
              <a:gd name="connsiteX39" fmla="*/ 967409 w 1643270"/>
              <a:gd name="connsiteY39" fmla="*/ 3856382 h 5565913"/>
              <a:gd name="connsiteX40" fmla="*/ 967409 w 1643270"/>
              <a:gd name="connsiteY40" fmla="*/ 4293704 h 5565913"/>
              <a:gd name="connsiteX41" fmla="*/ 1046922 w 1643270"/>
              <a:gd name="connsiteY41" fmla="*/ 4320209 h 5565913"/>
              <a:gd name="connsiteX42" fmla="*/ 1060174 w 1643270"/>
              <a:gd name="connsiteY42" fmla="*/ 4770782 h 5565913"/>
              <a:gd name="connsiteX43" fmla="*/ 1073426 w 1643270"/>
              <a:gd name="connsiteY43" fmla="*/ 4837043 h 5565913"/>
              <a:gd name="connsiteX44" fmla="*/ 1086678 w 1643270"/>
              <a:gd name="connsiteY44" fmla="*/ 4876800 h 5565913"/>
              <a:gd name="connsiteX45" fmla="*/ 1099931 w 1643270"/>
              <a:gd name="connsiteY45" fmla="*/ 5155096 h 5565913"/>
              <a:gd name="connsiteX46" fmla="*/ 1126435 w 1643270"/>
              <a:gd name="connsiteY46" fmla="*/ 5194852 h 5565913"/>
              <a:gd name="connsiteX47" fmla="*/ 1166192 w 1643270"/>
              <a:gd name="connsiteY47" fmla="*/ 5208104 h 5565913"/>
              <a:gd name="connsiteX48" fmla="*/ 1391478 w 1643270"/>
              <a:gd name="connsiteY48" fmla="*/ 5247861 h 5565913"/>
              <a:gd name="connsiteX49" fmla="*/ 1417983 w 1643270"/>
              <a:gd name="connsiteY49" fmla="*/ 5274365 h 5565913"/>
              <a:gd name="connsiteX50" fmla="*/ 1457739 w 1643270"/>
              <a:gd name="connsiteY50" fmla="*/ 5287617 h 5565913"/>
              <a:gd name="connsiteX51" fmla="*/ 1484244 w 1643270"/>
              <a:gd name="connsiteY51" fmla="*/ 5314122 h 5565913"/>
              <a:gd name="connsiteX52" fmla="*/ 1497496 w 1643270"/>
              <a:gd name="connsiteY52" fmla="*/ 5353878 h 5565913"/>
              <a:gd name="connsiteX53" fmla="*/ 1524000 w 1643270"/>
              <a:gd name="connsiteY53" fmla="*/ 5393635 h 5565913"/>
              <a:gd name="connsiteX54" fmla="*/ 1537252 w 1643270"/>
              <a:gd name="connsiteY54" fmla="*/ 5446643 h 5565913"/>
              <a:gd name="connsiteX55" fmla="*/ 1577009 w 1643270"/>
              <a:gd name="connsiteY55" fmla="*/ 5459896 h 5565913"/>
              <a:gd name="connsiteX56" fmla="*/ 1590261 w 1643270"/>
              <a:gd name="connsiteY56" fmla="*/ 5499652 h 5565913"/>
              <a:gd name="connsiteX57" fmla="*/ 1616765 w 1643270"/>
              <a:gd name="connsiteY57" fmla="*/ 5539409 h 5565913"/>
              <a:gd name="connsiteX58" fmla="*/ 1643270 w 1643270"/>
              <a:gd name="connsiteY58" fmla="*/ 5565913 h 55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43270" h="5565913">
                <a:moveTo>
                  <a:pt x="0" y="0"/>
                </a:moveTo>
                <a:cubicBezTo>
                  <a:pt x="17670" y="4417"/>
                  <a:pt x="35043" y="10258"/>
                  <a:pt x="53009" y="13252"/>
                </a:cubicBezTo>
                <a:cubicBezTo>
                  <a:pt x="88138" y="19107"/>
                  <a:pt x="124667" y="17133"/>
                  <a:pt x="159026" y="26504"/>
                </a:cubicBezTo>
                <a:cubicBezTo>
                  <a:pt x="174392" y="30695"/>
                  <a:pt x="185531" y="44174"/>
                  <a:pt x="198783" y="53009"/>
                </a:cubicBezTo>
                <a:cubicBezTo>
                  <a:pt x="207618" y="66261"/>
                  <a:pt x="214922" y="80672"/>
                  <a:pt x="225287" y="92765"/>
                </a:cubicBezTo>
                <a:cubicBezTo>
                  <a:pt x="241549" y="111738"/>
                  <a:pt x="278296" y="145774"/>
                  <a:pt x="278296" y="145774"/>
                </a:cubicBezTo>
                <a:cubicBezTo>
                  <a:pt x="294961" y="195768"/>
                  <a:pt x="298988" y="219474"/>
                  <a:pt x="344557" y="265043"/>
                </a:cubicBezTo>
                <a:cubicBezTo>
                  <a:pt x="375479" y="295965"/>
                  <a:pt x="413065" y="321423"/>
                  <a:pt x="437322" y="357809"/>
                </a:cubicBezTo>
                <a:cubicBezTo>
                  <a:pt x="446157" y="371061"/>
                  <a:pt x="453630" y="385330"/>
                  <a:pt x="463826" y="397565"/>
                </a:cubicBezTo>
                <a:cubicBezTo>
                  <a:pt x="497661" y="438167"/>
                  <a:pt x="528071" y="454524"/>
                  <a:pt x="569844" y="490330"/>
                </a:cubicBezTo>
                <a:cubicBezTo>
                  <a:pt x="610565" y="525234"/>
                  <a:pt x="585651" y="510090"/>
                  <a:pt x="622852" y="556591"/>
                </a:cubicBezTo>
                <a:cubicBezTo>
                  <a:pt x="630657" y="566348"/>
                  <a:pt x="640522" y="574261"/>
                  <a:pt x="649357" y="583096"/>
                </a:cubicBezTo>
                <a:cubicBezTo>
                  <a:pt x="653774" y="618435"/>
                  <a:pt x="657572" y="653857"/>
                  <a:pt x="662609" y="689113"/>
                </a:cubicBezTo>
                <a:cubicBezTo>
                  <a:pt x="666409" y="715713"/>
                  <a:pt x="675861" y="741756"/>
                  <a:pt x="675861" y="768626"/>
                </a:cubicBezTo>
                <a:cubicBezTo>
                  <a:pt x="675861" y="887977"/>
                  <a:pt x="667026" y="1007165"/>
                  <a:pt x="662609" y="1126435"/>
                </a:cubicBezTo>
                <a:cubicBezTo>
                  <a:pt x="670584" y="1262015"/>
                  <a:pt x="659153" y="1304864"/>
                  <a:pt x="689113" y="1404730"/>
                </a:cubicBezTo>
                <a:cubicBezTo>
                  <a:pt x="697141" y="1431490"/>
                  <a:pt x="689114" y="1475408"/>
                  <a:pt x="715618" y="1484243"/>
                </a:cubicBezTo>
                <a:lnTo>
                  <a:pt x="795131" y="1510748"/>
                </a:lnTo>
                <a:cubicBezTo>
                  <a:pt x="871093" y="1624691"/>
                  <a:pt x="780016" y="1480521"/>
                  <a:pt x="834887" y="1590261"/>
                </a:cubicBezTo>
                <a:cubicBezTo>
                  <a:pt x="842010" y="1604507"/>
                  <a:pt x="852557" y="1616765"/>
                  <a:pt x="861392" y="1630017"/>
                </a:cubicBezTo>
                <a:cubicBezTo>
                  <a:pt x="865809" y="1647687"/>
                  <a:pt x="869410" y="1665581"/>
                  <a:pt x="874644" y="1683026"/>
                </a:cubicBezTo>
                <a:cubicBezTo>
                  <a:pt x="882672" y="1709786"/>
                  <a:pt x="892313" y="1736035"/>
                  <a:pt x="901148" y="1762539"/>
                </a:cubicBezTo>
                <a:lnTo>
                  <a:pt x="914400" y="1802296"/>
                </a:lnTo>
                <a:lnTo>
                  <a:pt x="927652" y="1842052"/>
                </a:lnTo>
                <a:lnTo>
                  <a:pt x="940905" y="1881809"/>
                </a:lnTo>
                <a:cubicBezTo>
                  <a:pt x="936487" y="2009913"/>
                  <a:pt x="935648" y="2138191"/>
                  <a:pt x="927652" y="2266122"/>
                </a:cubicBezTo>
                <a:cubicBezTo>
                  <a:pt x="926781" y="2280064"/>
                  <a:pt x="920647" y="2293384"/>
                  <a:pt x="914400" y="2305878"/>
                </a:cubicBezTo>
                <a:cubicBezTo>
                  <a:pt x="907277" y="2320124"/>
                  <a:pt x="896731" y="2332383"/>
                  <a:pt x="887896" y="2345635"/>
                </a:cubicBezTo>
                <a:cubicBezTo>
                  <a:pt x="858737" y="2491430"/>
                  <a:pt x="845439" y="2530915"/>
                  <a:pt x="887896" y="2743200"/>
                </a:cubicBezTo>
                <a:cubicBezTo>
                  <a:pt x="896498" y="2786208"/>
                  <a:pt x="963310" y="2809734"/>
                  <a:pt x="993913" y="2835965"/>
                </a:cubicBezTo>
                <a:cubicBezTo>
                  <a:pt x="1012886" y="2852227"/>
                  <a:pt x="1046922" y="2888974"/>
                  <a:pt x="1046922" y="2888974"/>
                </a:cubicBezTo>
                <a:cubicBezTo>
                  <a:pt x="1051339" y="2902226"/>
                  <a:pt x="1052987" y="2916752"/>
                  <a:pt x="1060174" y="2928730"/>
                </a:cubicBezTo>
                <a:cubicBezTo>
                  <a:pt x="1066602" y="2939444"/>
                  <a:pt x="1082291" y="2943536"/>
                  <a:pt x="1086678" y="2955235"/>
                </a:cubicBezTo>
                <a:cubicBezTo>
                  <a:pt x="1096072" y="2980286"/>
                  <a:pt x="1112499" y="3147858"/>
                  <a:pt x="1113183" y="3154017"/>
                </a:cubicBezTo>
                <a:cubicBezTo>
                  <a:pt x="1108766" y="3246782"/>
                  <a:pt x="1107644" y="3339763"/>
                  <a:pt x="1099931" y="3432313"/>
                </a:cubicBezTo>
                <a:cubicBezTo>
                  <a:pt x="1098771" y="3446234"/>
                  <a:pt x="1090516" y="3458638"/>
                  <a:pt x="1086678" y="3472069"/>
                </a:cubicBezTo>
                <a:cubicBezTo>
                  <a:pt x="1046609" y="3612306"/>
                  <a:pt x="1109927" y="3415574"/>
                  <a:pt x="1046922" y="3604591"/>
                </a:cubicBezTo>
                <a:lnTo>
                  <a:pt x="1007165" y="3723861"/>
                </a:lnTo>
                <a:cubicBezTo>
                  <a:pt x="1002748" y="3737113"/>
                  <a:pt x="997301" y="3750065"/>
                  <a:pt x="993913" y="3763617"/>
                </a:cubicBezTo>
                <a:cubicBezTo>
                  <a:pt x="977273" y="3830178"/>
                  <a:pt x="986421" y="3799347"/>
                  <a:pt x="967409" y="3856382"/>
                </a:cubicBezTo>
                <a:cubicBezTo>
                  <a:pt x="951412" y="4000359"/>
                  <a:pt x="928691" y="4149894"/>
                  <a:pt x="967409" y="4293704"/>
                </a:cubicBezTo>
                <a:cubicBezTo>
                  <a:pt x="974672" y="4320681"/>
                  <a:pt x="1046922" y="4320209"/>
                  <a:pt x="1046922" y="4320209"/>
                </a:cubicBezTo>
                <a:cubicBezTo>
                  <a:pt x="1112564" y="4517136"/>
                  <a:pt x="1074423" y="4371802"/>
                  <a:pt x="1060174" y="4770782"/>
                </a:cubicBezTo>
                <a:cubicBezTo>
                  <a:pt x="1064591" y="4792869"/>
                  <a:pt x="1067963" y="4815191"/>
                  <a:pt x="1073426" y="4837043"/>
                </a:cubicBezTo>
                <a:cubicBezTo>
                  <a:pt x="1076814" y="4850595"/>
                  <a:pt x="1085518" y="4862879"/>
                  <a:pt x="1086678" y="4876800"/>
                </a:cubicBezTo>
                <a:cubicBezTo>
                  <a:pt x="1094391" y="4969350"/>
                  <a:pt x="1088412" y="5062943"/>
                  <a:pt x="1099931" y="5155096"/>
                </a:cubicBezTo>
                <a:cubicBezTo>
                  <a:pt x="1101907" y="5170900"/>
                  <a:pt x="1113998" y="5184903"/>
                  <a:pt x="1126435" y="5194852"/>
                </a:cubicBezTo>
                <a:cubicBezTo>
                  <a:pt x="1137343" y="5203578"/>
                  <a:pt x="1152940" y="5203687"/>
                  <a:pt x="1166192" y="5208104"/>
                </a:cubicBezTo>
                <a:cubicBezTo>
                  <a:pt x="1244952" y="5286867"/>
                  <a:pt x="1152065" y="5205612"/>
                  <a:pt x="1391478" y="5247861"/>
                </a:cubicBezTo>
                <a:cubicBezTo>
                  <a:pt x="1403782" y="5250032"/>
                  <a:pt x="1407269" y="5267937"/>
                  <a:pt x="1417983" y="5274365"/>
                </a:cubicBezTo>
                <a:cubicBezTo>
                  <a:pt x="1429961" y="5281552"/>
                  <a:pt x="1444487" y="5283200"/>
                  <a:pt x="1457739" y="5287617"/>
                </a:cubicBezTo>
                <a:cubicBezTo>
                  <a:pt x="1466574" y="5296452"/>
                  <a:pt x="1477816" y="5303408"/>
                  <a:pt x="1484244" y="5314122"/>
                </a:cubicBezTo>
                <a:cubicBezTo>
                  <a:pt x="1491431" y="5326100"/>
                  <a:pt x="1491249" y="5341384"/>
                  <a:pt x="1497496" y="5353878"/>
                </a:cubicBezTo>
                <a:cubicBezTo>
                  <a:pt x="1504619" y="5368124"/>
                  <a:pt x="1515165" y="5380383"/>
                  <a:pt x="1524000" y="5393635"/>
                </a:cubicBezTo>
                <a:cubicBezTo>
                  <a:pt x="1528417" y="5411304"/>
                  <a:pt x="1525874" y="5432421"/>
                  <a:pt x="1537252" y="5446643"/>
                </a:cubicBezTo>
                <a:cubicBezTo>
                  <a:pt x="1545979" y="5457551"/>
                  <a:pt x="1567131" y="5450018"/>
                  <a:pt x="1577009" y="5459896"/>
                </a:cubicBezTo>
                <a:cubicBezTo>
                  <a:pt x="1586886" y="5469773"/>
                  <a:pt x="1584014" y="5487158"/>
                  <a:pt x="1590261" y="5499652"/>
                </a:cubicBezTo>
                <a:cubicBezTo>
                  <a:pt x="1597384" y="5513898"/>
                  <a:pt x="1606815" y="5526972"/>
                  <a:pt x="1616765" y="5539409"/>
                </a:cubicBezTo>
                <a:cubicBezTo>
                  <a:pt x="1624570" y="5549165"/>
                  <a:pt x="1643270" y="5565913"/>
                  <a:pt x="1643270" y="5565913"/>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6"/>
          <p:cNvSpPr txBox="1"/>
          <p:nvPr/>
        </p:nvSpPr>
        <p:spPr>
          <a:xfrm>
            <a:off x="6042995" y="2041293"/>
            <a:ext cx="4288015" cy="3970318"/>
          </a:xfrm>
          <a:prstGeom prst="rect">
            <a:avLst/>
          </a:prstGeom>
          <a:noFill/>
        </p:spPr>
        <p:txBody>
          <a:bodyPr wrap="square" rtlCol="0">
            <a:spAutoFit/>
          </a:bodyPr>
          <a:lstStyle/>
          <a:p>
            <a:r>
              <a:rPr lang="fr-FR" dirty="0" smtClean="0"/>
              <a:t>Normalement : juillet </a:t>
            </a:r>
            <a:r>
              <a:rPr lang="mr-IN" dirty="0" smtClean="0"/>
              <a:t>–</a:t>
            </a:r>
            <a:r>
              <a:rPr lang="nl-NL" dirty="0" smtClean="0"/>
              <a:t> </a:t>
            </a:r>
            <a:r>
              <a:rPr lang="fr-FR" dirty="0" smtClean="0"/>
              <a:t>septembre = 95 mm (plaine)</a:t>
            </a:r>
          </a:p>
          <a:p>
            <a:r>
              <a:rPr lang="fr-FR" dirty="0" smtClean="0"/>
              <a:t>Cette année : 19 mm &gt;&gt;&gt; déficit de 76 mm</a:t>
            </a:r>
          </a:p>
          <a:p>
            <a:r>
              <a:rPr lang="fr-FR" dirty="0" smtClean="0"/>
              <a:t>1 ha = 100 x 100 x 0.076 m = 7600 m3</a:t>
            </a:r>
          </a:p>
          <a:p>
            <a:r>
              <a:rPr lang="fr-FR" dirty="0" smtClean="0"/>
              <a:t>= 7 600 000 L</a:t>
            </a:r>
          </a:p>
          <a:p>
            <a:endParaRPr lang="fr-FR" dirty="0"/>
          </a:p>
          <a:p>
            <a:r>
              <a:rPr lang="fr-FR" dirty="0" smtClean="0"/>
              <a:t>Un </a:t>
            </a:r>
            <a:r>
              <a:rPr lang="fr-FR" dirty="0" err="1" smtClean="0"/>
              <a:t>castanéiculteur</a:t>
            </a:r>
            <a:r>
              <a:rPr lang="fr-FR" dirty="0" smtClean="0"/>
              <a:t> avec 10 ha, doit donc stocker </a:t>
            </a:r>
            <a:r>
              <a:rPr lang="fr-FR" b="1" dirty="0" smtClean="0"/>
              <a:t>76 000 000 L</a:t>
            </a:r>
            <a:r>
              <a:rPr lang="fr-FR" dirty="0" smtClean="0"/>
              <a:t> pour compenser un éventuellement manque de pluie en juillet-septembre </a:t>
            </a:r>
          </a:p>
          <a:p>
            <a:endParaRPr lang="fr-FR" dirty="0" smtClean="0"/>
          </a:p>
          <a:p>
            <a:r>
              <a:rPr lang="fr-FR" dirty="0" smtClean="0"/>
              <a:t>En plaine : faisable</a:t>
            </a:r>
          </a:p>
          <a:p>
            <a:r>
              <a:rPr lang="fr-FR" dirty="0" smtClean="0"/>
              <a:t>En montagne : très compliqué</a:t>
            </a:r>
            <a:endParaRPr lang="fr-FR" dirty="0"/>
          </a:p>
        </p:txBody>
      </p:sp>
      <p:pic>
        <p:nvPicPr>
          <p:cNvPr id="18434" name="Picture 2" descr="https://agrifournitures.fr/30230-medium_default/cuve-stockage-translucide-1000-litres-alimentaire-carburants-type-container-ib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8974" y="0"/>
            <a:ext cx="1683026" cy="1683026"/>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3313043" y="3021496"/>
            <a:ext cx="490331" cy="424069"/>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Oval 9"/>
          <p:cNvSpPr/>
          <p:nvPr/>
        </p:nvSpPr>
        <p:spPr>
          <a:xfrm>
            <a:off x="1612365" y="4026452"/>
            <a:ext cx="490331" cy="424069"/>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val 10"/>
          <p:cNvSpPr/>
          <p:nvPr/>
        </p:nvSpPr>
        <p:spPr>
          <a:xfrm>
            <a:off x="2928729" y="5289827"/>
            <a:ext cx="490331" cy="424069"/>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Oval 11"/>
          <p:cNvSpPr/>
          <p:nvPr/>
        </p:nvSpPr>
        <p:spPr>
          <a:xfrm>
            <a:off x="4525616" y="4669183"/>
            <a:ext cx="490331" cy="424069"/>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reeform 8"/>
          <p:cNvSpPr/>
          <p:nvPr/>
        </p:nvSpPr>
        <p:spPr>
          <a:xfrm>
            <a:off x="3776870" y="2478157"/>
            <a:ext cx="1921565" cy="781878"/>
          </a:xfrm>
          <a:custGeom>
            <a:avLst/>
            <a:gdLst>
              <a:gd name="connsiteX0" fmla="*/ 1921565 w 1921565"/>
              <a:gd name="connsiteY0" fmla="*/ 0 h 781878"/>
              <a:gd name="connsiteX1" fmla="*/ 1895060 w 1921565"/>
              <a:gd name="connsiteY1" fmla="*/ 185530 h 781878"/>
              <a:gd name="connsiteX2" fmla="*/ 1868556 w 1921565"/>
              <a:gd name="connsiteY2" fmla="*/ 238539 h 781878"/>
              <a:gd name="connsiteX3" fmla="*/ 1828800 w 1921565"/>
              <a:gd name="connsiteY3" fmla="*/ 265043 h 781878"/>
              <a:gd name="connsiteX4" fmla="*/ 1762539 w 1921565"/>
              <a:gd name="connsiteY4" fmla="*/ 318052 h 781878"/>
              <a:gd name="connsiteX5" fmla="*/ 0 w 1921565"/>
              <a:gd name="connsiteY5" fmla="*/ 781878 h 78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1565" h="781878">
                <a:moveTo>
                  <a:pt x="1921565" y="0"/>
                </a:moveTo>
                <a:cubicBezTo>
                  <a:pt x="1917144" y="44210"/>
                  <a:pt x="1914714" y="133120"/>
                  <a:pt x="1895060" y="185530"/>
                </a:cubicBezTo>
                <a:cubicBezTo>
                  <a:pt x="1888123" y="204027"/>
                  <a:pt x="1881203" y="223363"/>
                  <a:pt x="1868556" y="238539"/>
                </a:cubicBezTo>
                <a:cubicBezTo>
                  <a:pt x="1858360" y="250774"/>
                  <a:pt x="1841237" y="255094"/>
                  <a:pt x="1828800" y="265043"/>
                </a:cubicBezTo>
                <a:cubicBezTo>
                  <a:pt x="1806136" y="283174"/>
                  <a:pt x="1793438" y="309646"/>
                  <a:pt x="1762539" y="318052"/>
                </a:cubicBezTo>
                <a:lnTo>
                  <a:pt x="0" y="781878"/>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reeform 13"/>
          <p:cNvSpPr/>
          <p:nvPr/>
        </p:nvSpPr>
        <p:spPr>
          <a:xfrm>
            <a:off x="2081881" y="3337536"/>
            <a:ext cx="1237789" cy="874251"/>
          </a:xfrm>
          <a:custGeom>
            <a:avLst/>
            <a:gdLst>
              <a:gd name="connsiteX0" fmla="*/ 1921565 w 1921565"/>
              <a:gd name="connsiteY0" fmla="*/ 0 h 781878"/>
              <a:gd name="connsiteX1" fmla="*/ 1895060 w 1921565"/>
              <a:gd name="connsiteY1" fmla="*/ 185530 h 781878"/>
              <a:gd name="connsiteX2" fmla="*/ 1868556 w 1921565"/>
              <a:gd name="connsiteY2" fmla="*/ 238539 h 781878"/>
              <a:gd name="connsiteX3" fmla="*/ 1828800 w 1921565"/>
              <a:gd name="connsiteY3" fmla="*/ 265043 h 781878"/>
              <a:gd name="connsiteX4" fmla="*/ 1762539 w 1921565"/>
              <a:gd name="connsiteY4" fmla="*/ 318052 h 781878"/>
              <a:gd name="connsiteX5" fmla="*/ 0 w 1921565"/>
              <a:gd name="connsiteY5" fmla="*/ 781878 h 78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1565" h="781878">
                <a:moveTo>
                  <a:pt x="1921565" y="0"/>
                </a:moveTo>
                <a:cubicBezTo>
                  <a:pt x="1917144" y="44210"/>
                  <a:pt x="1914714" y="133120"/>
                  <a:pt x="1895060" y="185530"/>
                </a:cubicBezTo>
                <a:cubicBezTo>
                  <a:pt x="1888123" y="204027"/>
                  <a:pt x="1881203" y="223363"/>
                  <a:pt x="1868556" y="238539"/>
                </a:cubicBezTo>
                <a:cubicBezTo>
                  <a:pt x="1858360" y="250774"/>
                  <a:pt x="1841237" y="255094"/>
                  <a:pt x="1828800" y="265043"/>
                </a:cubicBezTo>
                <a:cubicBezTo>
                  <a:pt x="1806136" y="283174"/>
                  <a:pt x="1793438" y="309646"/>
                  <a:pt x="1762539" y="318052"/>
                </a:cubicBezTo>
                <a:lnTo>
                  <a:pt x="0" y="781878"/>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reeform 14"/>
          <p:cNvSpPr/>
          <p:nvPr/>
        </p:nvSpPr>
        <p:spPr>
          <a:xfrm rot="281792">
            <a:off x="3436932" y="4845682"/>
            <a:ext cx="1060173" cy="739913"/>
          </a:xfrm>
          <a:custGeom>
            <a:avLst/>
            <a:gdLst>
              <a:gd name="connsiteX0" fmla="*/ 1921565 w 1921565"/>
              <a:gd name="connsiteY0" fmla="*/ 0 h 781878"/>
              <a:gd name="connsiteX1" fmla="*/ 1895060 w 1921565"/>
              <a:gd name="connsiteY1" fmla="*/ 185530 h 781878"/>
              <a:gd name="connsiteX2" fmla="*/ 1868556 w 1921565"/>
              <a:gd name="connsiteY2" fmla="*/ 238539 h 781878"/>
              <a:gd name="connsiteX3" fmla="*/ 1828800 w 1921565"/>
              <a:gd name="connsiteY3" fmla="*/ 265043 h 781878"/>
              <a:gd name="connsiteX4" fmla="*/ 1762539 w 1921565"/>
              <a:gd name="connsiteY4" fmla="*/ 318052 h 781878"/>
              <a:gd name="connsiteX5" fmla="*/ 0 w 1921565"/>
              <a:gd name="connsiteY5" fmla="*/ 781878 h 78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1565" h="781878">
                <a:moveTo>
                  <a:pt x="1921565" y="0"/>
                </a:moveTo>
                <a:cubicBezTo>
                  <a:pt x="1917144" y="44210"/>
                  <a:pt x="1914714" y="133120"/>
                  <a:pt x="1895060" y="185530"/>
                </a:cubicBezTo>
                <a:cubicBezTo>
                  <a:pt x="1888123" y="204027"/>
                  <a:pt x="1881203" y="223363"/>
                  <a:pt x="1868556" y="238539"/>
                </a:cubicBezTo>
                <a:cubicBezTo>
                  <a:pt x="1858360" y="250774"/>
                  <a:pt x="1841237" y="255094"/>
                  <a:pt x="1828800" y="265043"/>
                </a:cubicBezTo>
                <a:cubicBezTo>
                  <a:pt x="1806136" y="283174"/>
                  <a:pt x="1793438" y="309646"/>
                  <a:pt x="1762539" y="318052"/>
                </a:cubicBezTo>
                <a:lnTo>
                  <a:pt x="0" y="781878"/>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reeform 15"/>
          <p:cNvSpPr/>
          <p:nvPr/>
        </p:nvSpPr>
        <p:spPr>
          <a:xfrm>
            <a:off x="4870175" y="3929270"/>
            <a:ext cx="1159563" cy="739913"/>
          </a:xfrm>
          <a:custGeom>
            <a:avLst/>
            <a:gdLst>
              <a:gd name="connsiteX0" fmla="*/ 1921565 w 1921565"/>
              <a:gd name="connsiteY0" fmla="*/ 0 h 781878"/>
              <a:gd name="connsiteX1" fmla="*/ 1895060 w 1921565"/>
              <a:gd name="connsiteY1" fmla="*/ 185530 h 781878"/>
              <a:gd name="connsiteX2" fmla="*/ 1868556 w 1921565"/>
              <a:gd name="connsiteY2" fmla="*/ 238539 h 781878"/>
              <a:gd name="connsiteX3" fmla="*/ 1828800 w 1921565"/>
              <a:gd name="connsiteY3" fmla="*/ 265043 h 781878"/>
              <a:gd name="connsiteX4" fmla="*/ 1762539 w 1921565"/>
              <a:gd name="connsiteY4" fmla="*/ 318052 h 781878"/>
              <a:gd name="connsiteX5" fmla="*/ 0 w 1921565"/>
              <a:gd name="connsiteY5" fmla="*/ 781878 h 78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1565" h="781878">
                <a:moveTo>
                  <a:pt x="1921565" y="0"/>
                </a:moveTo>
                <a:cubicBezTo>
                  <a:pt x="1917144" y="44210"/>
                  <a:pt x="1914714" y="133120"/>
                  <a:pt x="1895060" y="185530"/>
                </a:cubicBezTo>
                <a:cubicBezTo>
                  <a:pt x="1888123" y="204027"/>
                  <a:pt x="1881203" y="223363"/>
                  <a:pt x="1868556" y="238539"/>
                </a:cubicBezTo>
                <a:cubicBezTo>
                  <a:pt x="1858360" y="250774"/>
                  <a:pt x="1841237" y="255094"/>
                  <a:pt x="1828800" y="265043"/>
                </a:cubicBezTo>
                <a:cubicBezTo>
                  <a:pt x="1806136" y="283174"/>
                  <a:pt x="1793438" y="309646"/>
                  <a:pt x="1762539" y="318052"/>
                </a:cubicBezTo>
                <a:lnTo>
                  <a:pt x="0" y="781878"/>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982751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smtClean="0"/>
              <a:t>Dehesa</a:t>
            </a:r>
            <a:r>
              <a:rPr lang="fr-FR" dirty="0" smtClean="0"/>
              <a:t>/maquis pour l’élevage des brebis/chèvres</a:t>
            </a:r>
            <a:endParaRPr lang="fr-FR" dirty="0"/>
          </a:p>
        </p:txBody>
      </p:sp>
      <p:sp>
        <p:nvSpPr>
          <p:cNvPr id="3" name="Content Placeholder 2"/>
          <p:cNvSpPr>
            <a:spLocks noGrp="1"/>
          </p:cNvSpPr>
          <p:nvPr>
            <p:ph idx="1"/>
          </p:nvPr>
        </p:nvSpPr>
        <p:spPr/>
        <p:txBody>
          <a:bodyPr/>
          <a:lstStyle/>
          <a:p>
            <a:r>
              <a:rPr lang="fr-FR" dirty="0" smtClean="0"/>
              <a:t>Moins productrice  &gt;&gt;&gt;&gt; moins de nourriture pour les bêtes</a:t>
            </a:r>
          </a:p>
          <a:p>
            <a:r>
              <a:rPr lang="fr-FR" dirty="0" smtClean="0"/>
              <a:t>Plus d’achat de fourrage nécessaire. Rentabilité ?</a:t>
            </a:r>
          </a:p>
          <a:p>
            <a:r>
              <a:rPr lang="fr-FR" dirty="0" smtClean="0"/>
              <a:t>Fin de la transhumance (plus d’eau, plus d’herbe?)</a:t>
            </a:r>
          </a:p>
          <a:p>
            <a:endParaRPr lang="fr-FR" dirty="0" smtClean="0"/>
          </a:p>
          <a:p>
            <a:endParaRPr lang="fr-FR" dirty="0" smtClean="0"/>
          </a:p>
        </p:txBody>
      </p:sp>
      <p:pic>
        <p:nvPicPr>
          <p:cNvPr id="5" name="Picture 4"/>
          <p:cNvPicPr>
            <a:picLocks noChangeAspect="1"/>
          </p:cNvPicPr>
          <p:nvPr/>
        </p:nvPicPr>
        <p:blipFill>
          <a:blip r:embed="rId2"/>
          <a:stretch>
            <a:fillRect/>
          </a:stretch>
        </p:blipFill>
        <p:spPr>
          <a:xfrm>
            <a:off x="781879" y="3729613"/>
            <a:ext cx="4701128" cy="3128387"/>
          </a:xfrm>
          <a:prstGeom prst="rect">
            <a:avLst/>
          </a:prstGeom>
        </p:spPr>
      </p:pic>
      <p:sp>
        <p:nvSpPr>
          <p:cNvPr id="6" name="TextBox 5"/>
          <p:cNvSpPr txBox="1"/>
          <p:nvPr/>
        </p:nvSpPr>
        <p:spPr>
          <a:xfrm>
            <a:off x="5587552" y="3729613"/>
            <a:ext cx="4841909" cy="2031325"/>
          </a:xfrm>
          <a:prstGeom prst="rect">
            <a:avLst/>
          </a:prstGeom>
          <a:noFill/>
        </p:spPr>
        <p:txBody>
          <a:bodyPr wrap="square" rtlCol="0">
            <a:spAutoFit/>
          </a:bodyPr>
          <a:lstStyle/>
          <a:p>
            <a:r>
              <a:rPr lang="fr-FR" b="1" dirty="0" smtClean="0"/>
              <a:t>Massif du </a:t>
            </a:r>
            <a:r>
              <a:rPr lang="fr-FR" b="1" dirty="0" err="1"/>
              <a:t>T</a:t>
            </a:r>
            <a:r>
              <a:rPr lang="fr-FR" b="1" dirty="0" err="1" smtClean="0"/>
              <a:t>anargue</a:t>
            </a:r>
            <a:r>
              <a:rPr lang="fr-FR" b="1" dirty="0" smtClean="0"/>
              <a:t> : Ardèche</a:t>
            </a:r>
          </a:p>
          <a:p>
            <a:r>
              <a:rPr lang="fr-FR" dirty="0" smtClean="0"/>
              <a:t>Les communes de </a:t>
            </a:r>
            <a:r>
              <a:rPr lang="fr-FR" dirty="0" err="1" smtClean="0"/>
              <a:t>Loubaresse</a:t>
            </a:r>
            <a:r>
              <a:rPr lang="fr-FR" dirty="0" smtClean="0"/>
              <a:t> et la Souche font partie des communes de France les plus arrosées (+-2000 mm d’eau par an)</a:t>
            </a:r>
          </a:p>
          <a:p>
            <a:r>
              <a:rPr lang="fr-FR" dirty="0" smtClean="0"/>
              <a:t>Malgré ceci, la transhumance est menacée par le manque d’herbe en été les dernières années</a:t>
            </a:r>
            <a:endParaRPr lang="fr-FR" dirty="0"/>
          </a:p>
        </p:txBody>
      </p:sp>
    </p:spTree>
    <p:extLst>
      <p:ext uri="{BB962C8B-B14F-4D97-AF65-F5344CB8AC3E}">
        <p14:creationId xmlns:p14="http://schemas.microsoft.com/office/powerpoint/2010/main" val="16044045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6734" y="609600"/>
            <a:ext cx="3737268" cy="1320800"/>
          </a:xfrm>
        </p:spPr>
        <p:txBody>
          <a:bodyPr>
            <a:normAutofit/>
          </a:bodyPr>
          <a:lstStyle/>
          <a:p>
            <a:r>
              <a:rPr lang="fr-FR" dirty="0"/>
              <a:t>Abeilles</a:t>
            </a:r>
          </a:p>
        </p:txBody>
      </p:sp>
      <p:sp>
        <p:nvSpPr>
          <p:cNvPr id="5" name="Content Placeholder 2"/>
          <p:cNvSpPr>
            <a:spLocks noGrp="1"/>
          </p:cNvSpPr>
          <p:nvPr>
            <p:ph idx="1"/>
          </p:nvPr>
        </p:nvSpPr>
        <p:spPr>
          <a:xfrm>
            <a:off x="5209563" y="2160589"/>
            <a:ext cx="4064439" cy="3880773"/>
          </a:xfrm>
        </p:spPr>
        <p:txBody>
          <a:bodyPr>
            <a:normAutofit/>
          </a:bodyPr>
          <a:lstStyle/>
          <a:p>
            <a:r>
              <a:rPr lang="fr-FR" dirty="0"/>
              <a:t>Plus de sécheresse</a:t>
            </a:r>
          </a:p>
          <a:p>
            <a:r>
              <a:rPr lang="fr-FR" dirty="0"/>
              <a:t>Moins de nectar disponible</a:t>
            </a:r>
          </a:p>
          <a:p>
            <a:r>
              <a:rPr lang="fr-FR" dirty="0"/>
              <a:t>Pollinisation des cultures ?</a:t>
            </a:r>
          </a:p>
          <a:p>
            <a:endParaRPr lang="fr-FR" dirty="0"/>
          </a:p>
          <a:p>
            <a:r>
              <a:rPr lang="fr-FR" dirty="0">
                <a:hlinkClick r:id="rId2"/>
              </a:rPr>
              <a:t>https://www.youtube.com/watch?v=WCvzct7tHCw</a:t>
            </a:r>
            <a:r>
              <a:rPr lang="fr-FR" dirty="0"/>
              <a:t> </a:t>
            </a:r>
          </a:p>
          <a:p>
            <a:r>
              <a:rPr lang="fr-FR" dirty="0"/>
              <a:t>8.30 </a:t>
            </a:r>
            <a:r>
              <a:rPr lang="mr-IN" dirty="0"/>
              <a:t>–</a:t>
            </a:r>
            <a:r>
              <a:rPr lang="fr-FR" dirty="0"/>
              <a:t> 10.30</a:t>
            </a:r>
          </a:p>
          <a:p>
            <a:endParaRPr lang="fr-FR" dirty="0"/>
          </a:p>
          <a:p>
            <a:endParaRPr lang="fr-FR" dirty="0"/>
          </a:p>
        </p:txBody>
      </p:sp>
      <p:pic>
        <p:nvPicPr>
          <p:cNvPr id="6" name="Picture 5"/>
          <p:cNvPicPr>
            <a:picLocks noChangeAspect="1"/>
          </p:cNvPicPr>
          <p:nvPr/>
        </p:nvPicPr>
        <p:blipFill rotWithShape="1">
          <a:blip r:embed="rId3"/>
          <a:srcRect t="3228" r="2" b="12488"/>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xmlns="" id="{3BCB5F6A-9EB0-40B0-9D13-3023E9A205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894768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49" y="0"/>
            <a:ext cx="8596668" cy="1320800"/>
          </a:xfrm>
        </p:spPr>
        <p:txBody>
          <a:bodyPr/>
          <a:lstStyle/>
          <a:p>
            <a:r>
              <a:rPr lang="fr-FR" dirty="0" smtClean="0"/>
              <a:t>Pourquoi ? L’arbre a été éradiqué du continent </a:t>
            </a:r>
            <a:endParaRPr lang="fr-FR" dirty="0"/>
          </a:p>
        </p:txBody>
      </p:sp>
      <p:pic>
        <p:nvPicPr>
          <p:cNvPr id="6146" name="Picture 2" descr="urope - Crop Production M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4709" y="1470097"/>
            <a:ext cx="6275540" cy="48492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940" y="1843602"/>
            <a:ext cx="5602769" cy="4102273"/>
          </a:xfrm>
          <a:prstGeom prst="rect">
            <a:avLst/>
          </a:prstGeom>
        </p:spPr>
      </p:pic>
    </p:spTree>
    <p:extLst>
      <p:ext uri="{BB962C8B-B14F-4D97-AF65-F5344CB8AC3E}">
        <p14:creationId xmlns:p14="http://schemas.microsoft.com/office/powerpoint/2010/main" val="1522962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F</a:t>
            </a:r>
            <a:r>
              <a:rPr lang="fr-FR" dirty="0" smtClean="0"/>
              <a:t>ruitiers</a:t>
            </a:r>
            <a:endParaRPr lang="fr-FR" dirty="0"/>
          </a:p>
        </p:txBody>
      </p:sp>
      <p:sp>
        <p:nvSpPr>
          <p:cNvPr id="3" name="Content Placeholder 2"/>
          <p:cNvSpPr>
            <a:spLocks noGrp="1"/>
          </p:cNvSpPr>
          <p:nvPr>
            <p:ph idx="1"/>
          </p:nvPr>
        </p:nvSpPr>
        <p:spPr>
          <a:xfrm>
            <a:off x="677334" y="2160589"/>
            <a:ext cx="7628466" cy="3880773"/>
          </a:xfrm>
        </p:spPr>
        <p:txBody>
          <a:bodyPr>
            <a:normAutofit lnSpcReduction="10000"/>
          </a:bodyPr>
          <a:lstStyle/>
          <a:p>
            <a:r>
              <a:rPr lang="fr-FR" dirty="0" smtClean="0"/>
              <a:t>Problèmes de fructification (notamment pommier, poirier, fruits a noyaux (prunier, cerisier, abricotier, nectarines etc.) </a:t>
            </a:r>
          </a:p>
          <a:p>
            <a:r>
              <a:rPr lang="fr-FR" dirty="0" smtClean="0"/>
              <a:t>Pommier/poirier: une </a:t>
            </a:r>
            <a:r>
              <a:rPr lang="fr-FR" dirty="0"/>
              <a:t>longue période de repos végétatif pour satisfaire ses besoins en froid qui sont de </a:t>
            </a:r>
            <a:r>
              <a:rPr lang="fr-FR" dirty="0" smtClean="0"/>
              <a:t>l'ordre </a:t>
            </a:r>
            <a:r>
              <a:rPr lang="fr-FR" dirty="0"/>
              <a:t>de </a:t>
            </a:r>
            <a:r>
              <a:rPr lang="fr-FR" b="1" dirty="0"/>
              <a:t>800 à 1600 heures inférieures à </a:t>
            </a:r>
            <a:r>
              <a:rPr lang="fr-FR" b="1" dirty="0" smtClean="0"/>
              <a:t>7,2°C</a:t>
            </a:r>
          </a:p>
          <a:p>
            <a:r>
              <a:rPr lang="fr-FR" dirty="0" smtClean="0"/>
              <a:t>Certaines cultures ne vont plus être pu cultivées en plaine &gt;&gt;&gt;&gt; exclusivement cultivées en montagne</a:t>
            </a:r>
          </a:p>
          <a:p>
            <a:r>
              <a:rPr lang="fr-FR" dirty="0" smtClean="0"/>
              <a:t>Autres cultivars </a:t>
            </a:r>
          </a:p>
          <a:p>
            <a:r>
              <a:rPr lang="fr-FR" dirty="0" smtClean="0"/>
              <a:t>Autres espèces qui n’ont pas besoin d’un repos végétatif (avocatier, agrumes, manguiers). Défi : besoin en eau très élevée</a:t>
            </a:r>
          </a:p>
          <a:p>
            <a:r>
              <a:rPr lang="fr-FR" dirty="0" smtClean="0"/>
              <a:t>Coup de soleil : grand stress pour les fruitiers des zones tempérées (fraisiers)</a:t>
            </a:r>
          </a:p>
          <a:p>
            <a:endParaRPr lang="fr-FR" dirty="0" smtClean="0"/>
          </a:p>
        </p:txBody>
      </p:sp>
      <p:sp>
        <p:nvSpPr>
          <p:cNvPr id="4" name="AutoShape 2" descr="oe en wanneer kan ik mijn appelboompje verplanten? | De Tuinen van  Appe"/>
          <p:cNvSpPr>
            <a:spLocks noChangeAspect="1" noChangeArrowheads="1"/>
          </p:cNvSpPr>
          <p:nvPr/>
        </p:nvSpPr>
        <p:spPr bwMode="auto">
          <a:xfrm>
            <a:off x="0" y="0"/>
            <a:ext cx="25908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Picture 4"/>
          <p:cNvPicPr>
            <a:picLocks noChangeAspect="1"/>
          </p:cNvPicPr>
          <p:nvPr/>
        </p:nvPicPr>
        <p:blipFill>
          <a:blip r:embed="rId2"/>
          <a:stretch>
            <a:fillRect/>
          </a:stretch>
        </p:blipFill>
        <p:spPr>
          <a:xfrm>
            <a:off x="8686800" y="0"/>
            <a:ext cx="3505200" cy="2324100"/>
          </a:xfrm>
          <a:prstGeom prst="rect">
            <a:avLst/>
          </a:prstGeom>
        </p:spPr>
      </p:pic>
      <p:pic>
        <p:nvPicPr>
          <p:cNvPr id="6" name="Picture 5"/>
          <p:cNvPicPr>
            <a:picLocks noChangeAspect="1"/>
          </p:cNvPicPr>
          <p:nvPr/>
        </p:nvPicPr>
        <p:blipFill>
          <a:blip r:embed="rId3"/>
          <a:stretch>
            <a:fillRect/>
          </a:stretch>
        </p:blipFill>
        <p:spPr>
          <a:xfrm>
            <a:off x="8693150" y="3200400"/>
            <a:ext cx="3511550" cy="35115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7900" y="622300"/>
            <a:ext cx="5143500" cy="5613400"/>
          </a:xfrm>
          <a:prstGeom prst="rect">
            <a:avLst/>
          </a:prstGeom>
        </p:spPr>
      </p:pic>
      <p:sp>
        <p:nvSpPr>
          <p:cNvPr id="8" name="Rectangle 7"/>
          <p:cNvSpPr/>
          <p:nvPr/>
        </p:nvSpPr>
        <p:spPr>
          <a:xfrm>
            <a:off x="3949700" y="6342618"/>
            <a:ext cx="6096000" cy="369332"/>
          </a:xfrm>
          <a:prstGeom prst="rect">
            <a:avLst/>
          </a:prstGeom>
        </p:spPr>
        <p:txBody>
          <a:bodyPr>
            <a:spAutoFit/>
          </a:bodyPr>
          <a:lstStyle/>
          <a:p>
            <a:r>
              <a:rPr lang="en-US" dirty="0" err="1" smtClean="0"/>
              <a:t>Zguigal</a:t>
            </a:r>
            <a:r>
              <a:rPr lang="en-US" dirty="0" smtClean="0"/>
              <a:t> </a:t>
            </a:r>
            <a:r>
              <a:rPr lang="en-US" i="1" dirty="0" smtClean="0"/>
              <a:t>et al. </a:t>
            </a:r>
            <a:r>
              <a:rPr lang="en-US" dirty="0" smtClean="0"/>
              <a:t>(2006)</a:t>
            </a:r>
            <a:endParaRPr lang="fr-FR" dirty="0"/>
          </a:p>
        </p:txBody>
      </p:sp>
    </p:spTree>
    <p:extLst>
      <p:ext uri="{BB962C8B-B14F-4D97-AF65-F5344CB8AC3E}">
        <p14:creationId xmlns:p14="http://schemas.microsoft.com/office/powerpoint/2010/main" val="163529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Oliveraies &amp; vignes</a:t>
            </a:r>
          </a:p>
        </p:txBody>
      </p:sp>
      <p:graphicFrame>
        <p:nvGraphicFramePr>
          <p:cNvPr id="7" name="Content Placeholder 2">
            <a:extLst>
              <a:ext uri="{FF2B5EF4-FFF2-40B4-BE49-F238E27FC236}">
                <a16:creationId xmlns:a16="http://schemas.microsoft.com/office/drawing/2014/main" xmlns="" id="{9501DA15-58AE-8EC4-3326-E6528C4D2481}"/>
              </a:ext>
            </a:extLst>
          </p:cNvPr>
          <p:cNvGraphicFramePr>
            <a:graphicFrameLocks noGrp="1"/>
          </p:cNvGraphicFramePr>
          <p:nvPr>
            <p:ph idx="1"/>
            <p:extLst>
              <p:ext uri="{D42A27DB-BD31-4B8C-83A1-F6EECF244321}">
                <p14:modId xmlns:p14="http://schemas.microsoft.com/office/powerpoint/2010/main" val="858395005"/>
              </p:ext>
            </p:extLst>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utoShape 2" descr="alades en Balagne – Reportages tourisme"/>
          <p:cNvSpPr>
            <a:spLocks noChangeAspect="1" noChangeArrowheads="1"/>
          </p:cNvSpPr>
          <p:nvPr/>
        </p:nvSpPr>
        <p:spPr bwMode="auto">
          <a:xfrm>
            <a:off x="0" y="0"/>
            <a:ext cx="26670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Picture 4"/>
          <p:cNvPicPr>
            <a:picLocks noChangeAspect="1"/>
          </p:cNvPicPr>
          <p:nvPr/>
        </p:nvPicPr>
        <p:blipFill>
          <a:blip r:embed="rId7"/>
          <a:stretch>
            <a:fillRect/>
          </a:stretch>
        </p:blipFill>
        <p:spPr>
          <a:xfrm>
            <a:off x="6917267" y="3467100"/>
            <a:ext cx="5274733" cy="3390900"/>
          </a:xfrm>
          <a:prstGeom prst="rect">
            <a:avLst/>
          </a:prstGeom>
        </p:spPr>
      </p:pic>
    </p:spTree>
    <p:extLst>
      <p:ext uri="{BB962C8B-B14F-4D97-AF65-F5344CB8AC3E}">
        <p14:creationId xmlns:p14="http://schemas.microsoft.com/office/powerpoint/2010/main" val="25292949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Gestion d’eau : solution pour le village</a:t>
            </a:r>
            <a:endParaRPr lang="fr-FR" dirty="0"/>
          </a:p>
        </p:txBody>
      </p:sp>
      <p:sp>
        <p:nvSpPr>
          <p:cNvPr id="3" name="Content Placeholder 2"/>
          <p:cNvSpPr>
            <a:spLocks noGrp="1"/>
          </p:cNvSpPr>
          <p:nvPr>
            <p:ph idx="1"/>
          </p:nvPr>
        </p:nvSpPr>
        <p:spPr>
          <a:xfrm>
            <a:off x="677334" y="1739900"/>
            <a:ext cx="4096372" cy="3441700"/>
          </a:xfrm>
        </p:spPr>
        <p:txBody>
          <a:bodyPr>
            <a:noAutofit/>
          </a:bodyPr>
          <a:lstStyle/>
          <a:p>
            <a:r>
              <a:rPr lang="fr-FR" dirty="0" smtClean="0"/>
              <a:t>Sur la Corse tombe 8 milliard m3 d’eau par an</a:t>
            </a:r>
          </a:p>
          <a:p>
            <a:r>
              <a:rPr lang="fr-FR" dirty="0" smtClean="0"/>
              <a:t>Un village comme </a:t>
            </a:r>
            <a:r>
              <a:rPr lang="fr-FR" dirty="0" err="1" smtClean="0"/>
              <a:t>Felce</a:t>
            </a:r>
            <a:r>
              <a:rPr lang="fr-FR" dirty="0" smtClean="0"/>
              <a:t> en </a:t>
            </a:r>
            <a:r>
              <a:rPr lang="fr-FR" dirty="0" err="1" smtClean="0"/>
              <a:t>Alesani</a:t>
            </a:r>
            <a:r>
              <a:rPr lang="fr-FR" dirty="0" smtClean="0"/>
              <a:t>, situé à 800 m à 1297 mm de précipitation par an tandis que la Hollande a que 800-900 mm…</a:t>
            </a:r>
          </a:p>
          <a:p>
            <a:r>
              <a:rPr lang="fr-FR" dirty="0" smtClean="0"/>
              <a:t>Ex. </a:t>
            </a:r>
            <a:r>
              <a:rPr lang="fr-FR" dirty="0" err="1" smtClean="0"/>
              <a:t>Campile</a:t>
            </a:r>
            <a:r>
              <a:rPr lang="fr-FR" dirty="0" smtClean="0"/>
              <a:t> : cette année toujours eu un trop-plein…</a:t>
            </a:r>
          </a:p>
          <a:p>
            <a:r>
              <a:rPr lang="fr-FR" dirty="0" smtClean="0"/>
              <a:t>Le grand défi : comment stocker l’eau quand elle est là ?</a:t>
            </a:r>
          </a:p>
          <a:p>
            <a:r>
              <a:rPr lang="fr-FR" dirty="0" smtClean="0"/>
              <a:t>37 - 43.30 </a:t>
            </a:r>
            <a:r>
              <a:rPr lang="fr-FR" dirty="0">
                <a:hlinkClick r:id="rId2"/>
              </a:rPr>
              <a:t>https://www.youtube.com/watch?v=WCvzct7tHCw</a:t>
            </a:r>
            <a:endParaRPr lang="fr-FR" dirty="0"/>
          </a:p>
          <a:p>
            <a:endParaRPr lang="fr-FR" dirty="0" smtClean="0"/>
          </a:p>
          <a:p>
            <a:endParaRPr lang="fr-FR" sz="2000" dirty="0" smtClean="0"/>
          </a:p>
        </p:txBody>
      </p:sp>
      <p:graphicFrame>
        <p:nvGraphicFramePr>
          <p:cNvPr id="5" name="Chart 4"/>
          <p:cNvGraphicFramePr>
            <a:graphicFrameLocks/>
          </p:cNvGraphicFramePr>
          <p:nvPr>
            <p:extLst>
              <p:ext uri="{D42A27DB-BD31-4B8C-83A1-F6EECF244321}">
                <p14:modId xmlns:p14="http://schemas.microsoft.com/office/powerpoint/2010/main" val="739628215"/>
              </p:ext>
            </p:extLst>
          </p:nvPr>
        </p:nvGraphicFramePr>
        <p:xfrm>
          <a:off x="5419165" y="1269999"/>
          <a:ext cx="5444143" cy="42029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30463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Gestion </a:t>
            </a:r>
            <a:r>
              <a:rPr lang="fr-FR" dirty="0" smtClean="0"/>
              <a:t>d’eau</a:t>
            </a:r>
            <a:endParaRPr lang="fr-FR" dirty="0"/>
          </a:p>
        </p:txBody>
      </p:sp>
      <p:sp>
        <p:nvSpPr>
          <p:cNvPr id="3" name="Content Placeholder 2"/>
          <p:cNvSpPr>
            <a:spLocks noGrp="1"/>
          </p:cNvSpPr>
          <p:nvPr>
            <p:ph idx="1"/>
          </p:nvPr>
        </p:nvSpPr>
        <p:spPr>
          <a:xfrm>
            <a:off x="677334" y="1020654"/>
            <a:ext cx="8596668" cy="4935071"/>
          </a:xfrm>
        </p:spPr>
        <p:txBody>
          <a:bodyPr>
            <a:noAutofit/>
          </a:bodyPr>
          <a:lstStyle/>
          <a:p>
            <a:endParaRPr lang="fr-FR" sz="2000" dirty="0" smtClean="0"/>
          </a:p>
          <a:p>
            <a:r>
              <a:rPr lang="fr-FR" sz="2000" dirty="0" smtClean="0"/>
              <a:t>Ex. mon jardin. </a:t>
            </a:r>
            <a:r>
              <a:rPr lang="fr-FR" sz="2000" b="1" dirty="0" smtClean="0"/>
              <a:t>Mai </a:t>
            </a:r>
            <a:r>
              <a:rPr lang="mr-IN" sz="2000" b="1" dirty="0" smtClean="0"/>
              <a:t>–</a:t>
            </a:r>
            <a:r>
              <a:rPr lang="fr-FR" sz="2000" b="1" dirty="0" smtClean="0"/>
              <a:t> septembre </a:t>
            </a:r>
            <a:r>
              <a:rPr lang="fr-FR" sz="2000" dirty="0" smtClean="0"/>
              <a:t>: </a:t>
            </a:r>
            <a:r>
              <a:rPr lang="fr-FR" sz="2000" b="1" dirty="0" smtClean="0"/>
              <a:t>2 m3 / jour</a:t>
            </a:r>
            <a:r>
              <a:rPr lang="fr-FR" sz="2000" dirty="0" smtClean="0"/>
              <a:t> pour +- 1000 m2</a:t>
            </a:r>
          </a:p>
          <a:p>
            <a:r>
              <a:rPr lang="fr-FR" sz="2000" dirty="0" smtClean="0"/>
              <a:t>5 mois = 5 * 30 = 150 jours</a:t>
            </a:r>
          </a:p>
          <a:p>
            <a:r>
              <a:rPr lang="fr-FR" sz="2000" dirty="0" smtClean="0"/>
              <a:t>J’utilise alors 150 * 2 = </a:t>
            </a:r>
            <a:r>
              <a:rPr lang="fr-FR" sz="2000" b="1" dirty="0" smtClean="0"/>
              <a:t>300 m3 par saison</a:t>
            </a:r>
          </a:p>
          <a:p>
            <a:r>
              <a:rPr lang="fr-FR" sz="2000" dirty="0" smtClean="0"/>
              <a:t>Pour réduire la demande en été, le village pourrait installer des gros réservoir qui vont être remplis en hiver quand il y a de l’eau (soit l’eau de source, soit l’eau de pluie)</a:t>
            </a:r>
          </a:p>
          <a:p>
            <a:r>
              <a:rPr lang="fr-FR" sz="2000" dirty="0" smtClean="0"/>
              <a:t>10 x 15 x 2 =300 m3 (une ’maison d’eau’) &gt;&gt;&gt;&gt;&gt;en stockant toute l’eau qui tombe sur l’église on dépasse les 300 m3 chaque an</a:t>
            </a:r>
            <a:r>
              <a:rPr lang="mr-IN" sz="2000" dirty="0" smtClean="0"/>
              <a:t>…</a:t>
            </a:r>
            <a:endParaRPr lang="fr-FR" sz="2000" dirty="0" smtClean="0"/>
          </a:p>
          <a:p>
            <a:r>
              <a:rPr lang="fr-FR" sz="2000" dirty="0" smtClean="0"/>
              <a:t>Théoriquement très simple mais qui va le financer ? Et sur quel terrain ?</a:t>
            </a:r>
          </a:p>
          <a:p>
            <a:r>
              <a:rPr lang="fr-FR" sz="2000" dirty="0" smtClean="0"/>
              <a:t>Et si un village voulait mettre en production 5 ha ? </a:t>
            </a:r>
          </a:p>
          <a:p>
            <a:r>
              <a:rPr lang="fr-FR" sz="2000" dirty="0" smtClean="0"/>
              <a:t>Combien de m3 d’eau est jeté chaque jour en hiver ?</a:t>
            </a:r>
          </a:p>
          <a:p>
            <a:r>
              <a:rPr lang="fr-FR" sz="2000" dirty="0" smtClean="0"/>
              <a:t>Il faut plusieurs milliers de m3 d’eau stocké</a:t>
            </a:r>
            <a:br>
              <a:rPr lang="fr-FR" sz="2000" dirty="0" smtClean="0"/>
            </a:br>
            <a:endParaRPr lang="fr-FR" sz="2000" dirty="0" smtClean="0"/>
          </a:p>
          <a:p>
            <a:endParaRPr lang="fr-FR" sz="2000" dirty="0"/>
          </a:p>
        </p:txBody>
      </p:sp>
    </p:spTree>
    <p:extLst>
      <p:ext uri="{BB962C8B-B14F-4D97-AF65-F5344CB8AC3E}">
        <p14:creationId xmlns:p14="http://schemas.microsoft.com/office/powerpoint/2010/main" val="7096394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13028"/>
            <a:ext cx="8596668" cy="1320800"/>
          </a:xfrm>
        </p:spPr>
        <p:txBody>
          <a:bodyPr/>
          <a:lstStyle/>
          <a:p>
            <a:r>
              <a:rPr lang="fr-FR" dirty="0" smtClean="0"/>
              <a:t>Gestion d’eau : </a:t>
            </a:r>
            <a:r>
              <a:rPr lang="fr-FR" dirty="0"/>
              <a:t>solutions pour la </a:t>
            </a:r>
            <a:r>
              <a:rPr lang="fr-FR" dirty="0" smtClean="0"/>
              <a:t>plaine et les grosses exploitations </a:t>
            </a:r>
            <a:endParaRPr lang="fr-FR" dirty="0"/>
          </a:p>
        </p:txBody>
      </p:sp>
      <p:sp>
        <p:nvSpPr>
          <p:cNvPr id="3" name="Content Placeholder 2"/>
          <p:cNvSpPr>
            <a:spLocks noGrp="1"/>
          </p:cNvSpPr>
          <p:nvPr>
            <p:ph idx="1"/>
          </p:nvPr>
        </p:nvSpPr>
        <p:spPr>
          <a:xfrm>
            <a:off x="677334" y="1265798"/>
            <a:ext cx="8596668" cy="1228546"/>
          </a:xfrm>
        </p:spPr>
        <p:txBody>
          <a:bodyPr>
            <a:normAutofit lnSpcReduction="10000"/>
          </a:bodyPr>
          <a:lstStyle/>
          <a:p>
            <a:r>
              <a:rPr lang="fr-FR" dirty="0" smtClean="0"/>
              <a:t>En hiver, les fleuves les plus importantes comme le golo se jettent dans la mer</a:t>
            </a:r>
          </a:p>
          <a:p>
            <a:r>
              <a:rPr lang="fr-FR" dirty="0" smtClean="0"/>
              <a:t>En été, l’agriculture dans la plaine dépend complètement du barrage de Calacuccia ou des puits</a:t>
            </a:r>
            <a:r>
              <a:rPr lang="mr-IN" dirty="0" smtClean="0"/>
              <a:t>…</a:t>
            </a:r>
            <a:endParaRPr lang="fr-FR" dirty="0" smtClean="0"/>
          </a:p>
          <a:p>
            <a:endParaRPr lang="fr-FR" dirty="0" smtClean="0"/>
          </a:p>
          <a:p>
            <a:endParaRPr lang="fr-F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6340" y="2583496"/>
            <a:ext cx="7678527" cy="4398097"/>
          </a:xfrm>
          <a:prstGeom prst="rect">
            <a:avLst/>
          </a:prstGeom>
        </p:spPr>
      </p:pic>
      <p:sp>
        <p:nvSpPr>
          <p:cNvPr id="5" name="Oval 4"/>
          <p:cNvSpPr/>
          <p:nvPr/>
        </p:nvSpPr>
        <p:spPr>
          <a:xfrm>
            <a:off x="6123008" y="4676173"/>
            <a:ext cx="486136" cy="28936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Oval 5"/>
          <p:cNvSpPr/>
          <p:nvPr/>
        </p:nvSpPr>
        <p:spPr>
          <a:xfrm>
            <a:off x="7212957" y="5592502"/>
            <a:ext cx="486136" cy="28936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Oval 6"/>
          <p:cNvSpPr/>
          <p:nvPr/>
        </p:nvSpPr>
        <p:spPr>
          <a:xfrm>
            <a:off x="7642560" y="4364834"/>
            <a:ext cx="486136" cy="28936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val 7"/>
          <p:cNvSpPr/>
          <p:nvPr/>
        </p:nvSpPr>
        <p:spPr>
          <a:xfrm>
            <a:off x="8097240" y="6030966"/>
            <a:ext cx="486136" cy="28936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Oval 8"/>
          <p:cNvSpPr/>
          <p:nvPr/>
        </p:nvSpPr>
        <p:spPr>
          <a:xfrm>
            <a:off x="6004152" y="6126867"/>
            <a:ext cx="486136" cy="28936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Oval 9"/>
          <p:cNvSpPr/>
          <p:nvPr/>
        </p:nvSpPr>
        <p:spPr>
          <a:xfrm>
            <a:off x="7156424" y="3711615"/>
            <a:ext cx="486136" cy="28936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Straight Connector 11"/>
          <p:cNvCxnSpPr/>
          <p:nvPr/>
        </p:nvCxnSpPr>
        <p:spPr>
          <a:xfrm>
            <a:off x="6609144" y="3432644"/>
            <a:ext cx="547280" cy="349170"/>
          </a:xfrm>
          <a:prstGeom prst="line">
            <a:avLst/>
          </a:prstGeom>
          <a:ln w="603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5" idx="1"/>
          </p:cNvCxnSpPr>
          <p:nvPr/>
        </p:nvCxnSpPr>
        <p:spPr>
          <a:xfrm>
            <a:off x="5256835" y="4021891"/>
            <a:ext cx="937366" cy="696659"/>
          </a:xfrm>
          <a:prstGeom prst="line">
            <a:avLst/>
          </a:prstGeom>
          <a:ln w="603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7" idx="1"/>
          </p:cNvCxnSpPr>
          <p:nvPr/>
        </p:nvCxnSpPr>
        <p:spPr>
          <a:xfrm>
            <a:off x="5993443" y="3433484"/>
            <a:ext cx="1720310" cy="973727"/>
          </a:xfrm>
          <a:prstGeom prst="line">
            <a:avLst/>
          </a:prstGeom>
          <a:ln w="603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1"/>
          </p:cNvCxnSpPr>
          <p:nvPr/>
        </p:nvCxnSpPr>
        <p:spPr>
          <a:xfrm>
            <a:off x="4337916" y="4686923"/>
            <a:ext cx="1737429" cy="1482321"/>
          </a:xfrm>
          <a:prstGeom prst="line">
            <a:avLst/>
          </a:prstGeom>
          <a:ln w="603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5" idx="5"/>
            <a:endCxn id="6" idx="1"/>
          </p:cNvCxnSpPr>
          <p:nvPr/>
        </p:nvCxnSpPr>
        <p:spPr>
          <a:xfrm>
            <a:off x="6537951" y="4923163"/>
            <a:ext cx="746199" cy="711716"/>
          </a:xfrm>
          <a:prstGeom prst="line">
            <a:avLst/>
          </a:prstGeom>
          <a:ln w="603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7" idx="4"/>
            <a:endCxn id="8" idx="0"/>
          </p:cNvCxnSpPr>
          <p:nvPr/>
        </p:nvCxnSpPr>
        <p:spPr>
          <a:xfrm>
            <a:off x="7885628" y="4654201"/>
            <a:ext cx="454680" cy="1376765"/>
          </a:xfrm>
          <a:prstGeom prst="line">
            <a:avLst/>
          </a:prstGeom>
          <a:ln w="60325">
            <a:solidFill>
              <a:srgbClr val="0070C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59757" y="3426106"/>
            <a:ext cx="1666583" cy="1754326"/>
          </a:xfrm>
          <a:prstGeom prst="rect">
            <a:avLst/>
          </a:prstGeom>
          <a:noFill/>
        </p:spPr>
        <p:txBody>
          <a:bodyPr wrap="square" rtlCol="0">
            <a:spAutoFit/>
          </a:bodyPr>
          <a:lstStyle/>
          <a:p>
            <a:r>
              <a:rPr lang="fr-FR" dirty="0" smtClean="0"/>
              <a:t>Défis :</a:t>
            </a:r>
          </a:p>
          <a:p>
            <a:r>
              <a:rPr lang="fr-FR" dirty="0" smtClean="0"/>
              <a:t>Qui prend l’initiative ?</a:t>
            </a:r>
          </a:p>
          <a:p>
            <a:r>
              <a:rPr lang="fr-FR" dirty="0" smtClean="0"/>
              <a:t>Comment s’organiser ?</a:t>
            </a:r>
          </a:p>
          <a:p>
            <a:endParaRPr lang="fr-FR" dirty="0"/>
          </a:p>
        </p:txBody>
      </p:sp>
    </p:spTree>
    <p:extLst>
      <p:ext uri="{BB962C8B-B14F-4D97-AF65-F5344CB8AC3E}">
        <p14:creationId xmlns:p14="http://schemas.microsoft.com/office/powerpoint/2010/main" val="21237542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8957"/>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677333" y="175156"/>
            <a:ext cx="3851123" cy="1320800"/>
          </a:xfrm>
        </p:spPr>
        <p:txBody>
          <a:bodyPr>
            <a:noAutofit/>
          </a:bodyPr>
          <a:lstStyle/>
          <a:p>
            <a:pPr>
              <a:lnSpc>
                <a:spcPct val="90000"/>
              </a:lnSpc>
            </a:pPr>
            <a:r>
              <a:rPr lang="fr-FR" sz="2400" dirty="0"/>
              <a:t>II Comment l’agroforesterie peut aider l’agriculture corse à s’adapter au changement climatique ?</a:t>
            </a:r>
          </a:p>
        </p:txBody>
      </p:sp>
      <p:sp>
        <p:nvSpPr>
          <p:cNvPr id="3" name="Content Placeholder 2"/>
          <p:cNvSpPr>
            <a:spLocks noGrp="1"/>
          </p:cNvSpPr>
          <p:nvPr>
            <p:ph idx="1"/>
          </p:nvPr>
        </p:nvSpPr>
        <p:spPr>
          <a:xfrm>
            <a:off x="677334" y="2160589"/>
            <a:ext cx="3851122" cy="3880773"/>
          </a:xfrm>
        </p:spPr>
        <p:txBody>
          <a:bodyPr>
            <a:normAutofit lnSpcReduction="10000"/>
          </a:bodyPr>
          <a:lstStyle/>
          <a:p>
            <a:r>
              <a:rPr lang="fr-FR" b="1" dirty="0"/>
              <a:t>Ex vignes : </a:t>
            </a:r>
            <a:r>
              <a:rPr lang="fr-FR" dirty="0"/>
              <a:t>le degré d’alcool dans le vin devient trop élevé. Les arbres réduisent </a:t>
            </a:r>
            <a:r>
              <a:rPr lang="fr-FR" i="1" dirty="0"/>
              <a:t>le niveau d’alcool en créant de l’ombre</a:t>
            </a:r>
          </a:p>
          <a:p>
            <a:r>
              <a:rPr lang="fr-FR" dirty="0"/>
              <a:t>Protection des coups de soleils </a:t>
            </a:r>
            <a:r>
              <a:rPr lang="fr-FR" dirty="0" smtClean="0"/>
              <a:t>(Sicile </a:t>
            </a:r>
            <a:r>
              <a:rPr lang="fr-FR" dirty="0">
                <a:hlinkClick r:id="rId3"/>
              </a:rPr>
              <a:t>https://www.pbs.org/newshour/show/as-high-temperatures-hurt-sicilys-food-production-rising-sea-levels-threaten-housing</a:t>
            </a:r>
            <a:r>
              <a:rPr lang="fr-FR" dirty="0"/>
              <a:t> </a:t>
            </a:r>
            <a:r>
              <a:rPr lang="fr-FR" dirty="0" smtClean="0"/>
              <a:t>)</a:t>
            </a:r>
          </a:p>
          <a:p>
            <a:r>
              <a:rPr lang="fr-FR" dirty="0" smtClean="0"/>
              <a:t>Amélioration du sol &gt;&gt;&gt; stockage d’eau, meilleure résistance cultures (vidéo)</a:t>
            </a:r>
            <a:endParaRPr lang="fr-FR" dirty="0" smtClean="0"/>
          </a:p>
          <a:p>
            <a:endParaRPr lang="fr-FR" dirty="0"/>
          </a:p>
        </p:txBody>
      </p:sp>
      <p:cxnSp>
        <p:nvCxnSpPr>
          <p:cNvPr id="10" name="Straight Connector 9">
            <a:extLst>
              <a:ext uri="{FF2B5EF4-FFF2-40B4-BE49-F238E27FC236}">
                <a16:creationId xmlns:a16="http://schemas.microsoft.com/office/drawing/2014/main" xmlns=""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xmlns=""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xmlns=""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xmlns=""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xmlns=""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xmlns=""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xmlns=""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xmlns=""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212048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II Comment l’agroforesterie peut aider l’agriculture corse à s’adapter au changement climatique ?</a:t>
            </a:r>
            <a:endParaRPr lang="fr-FR" dirty="0"/>
          </a:p>
        </p:txBody>
      </p:sp>
      <p:sp>
        <p:nvSpPr>
          <p:cNvPr id="3" name="Content Placeholder 2"/>
          <p:cNvSpPr>
            <a:spLocks noGrp="1"/>
          </p:cNvSpPr>
          <p:nvPr>
            <p:ph idx="1"/>
          </p:nvPr>
        </p:nvSpPr>
        <p:spPr>
          <a:xfrm>
            <a:off x="677333" y="2160589"/>
            <a:ext cx="9351250" cy="3880773"/>
          </a:xfrm>
        </p:spPr>
        <p:txBody>
          <a:bodyPr>
            <a:noAutofit/>
          </a:bodyPr>
          <a:lstStyle/>
          <a:p>
            <a:r>
              <a:rPr lang="fr-FR" sz="2000" b="1" dirty="0" smtClean="0"/>
              <a:t>L’agriculture </a:t>
            </a:r>
            <a:r>
              <a:rPr lang="fr-FR" sz="2000" b="1" dirty="0" err="1" smtClean="0"/>
              <a:t>syntropique</a:t>
            </a:r>
            <a:r>
              <a:rPr lang="fr-FR" sz="2000" b="1" dirty="0" smtClean="0"/>
              <a:t> :</a:t>
            </a:r>
          </a:p>
          <a:p>
            <a:r>
              <a:rPr lang="fr-FR" sz="2000" dirty="0"/>
              <a:t>L’agriculture </a:t>
            </a:r>
            <a:r>
              <a:rPr lang="fr-FR" sz="2000" dirty="0" err="1"/>
              <a:t>syntropique</a:t>
            </a:r>
            <a:r>
              <a:rPr lang="fr-FR" sz="2000" dirty="0"/>
              <a:t> repose sur une diversité importante de plantes, cultivées à haute densité, dans leurs conditions optimales de lumière et de fertilité. Elle est notamment basée sur une organisation du système dans le temps (la succession), et dans l’espace (la stratification). On parle aussi d’agroforesterie </a:t>
            </a:r>
            <a:r>
              <a:rPr lang="fr-FR" sz="2000" dirty="0" err="1" smtClean="0"/>
              <a:t>successionnelle</a:t>
            </a:r>
            <a:endParaRPr lang="fr-FR" sz="2000" dirty="0" smtClean="0"/>
          </a:p>
          <a:p>
            <a:pPr lvl="1"/>
            <a:r>
              <a:rPr lang="fr-FR" sz="2000" dirty="0" smtClean="0"/>
              <a:t>Plusieurs strates</a:t>
            </a:r>
          </a:p>
          <a:p>
            <a:pPr lvl="1"/>
            <a:r>
              <a:rPr lang="fr-FR" sz="2000" dirty="0" smtClean="0"/>
              <a:t>Haute densité </a:t>
            </a:r>
          </a:p>
          <a:p>
            <a:pPr lvl="1"/>
            <a:r>
              <a:rPr lang="fr-FR" sz="2000" dirty="0" smtClean="0"/>
              <a:t>Espèces pionnières</a:t>
            </a:r>
            <a:endParaRPr lang="fr-FR" sz="2000" dirty="0"/>
          </a:p>
        </p:txBody>
      </p:sp>
      <p:sp>
        <p:nvSpPr>
          <p:cNvPr id="4" name="AutoShape 2" descr="ttps://www.euractiv.fr/wp-content/uploads/sites/3/2020/09/shutterstock_1245506659.jp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Picture 4"/>
          <p:cNvPicPr>
            <a:picLocks noChangeAspect="1"/>
          </p:cNvPicPr>
          <p:nvPr/>
        </p:nvPicPr>
        <p:blipFill>
          <a:blip r:embed="rId2"/>
          <a:stretch>
            <a:fillRect/>
          </a:stretch>
        </p:blipFill>
        <p:spPr>
          <a:xfrm>
            <a:off x="7203621" y="4055165"/>
            <a:ext cx="4988379" cy="2802835"/>
          </a:xfrm>
          <a:prstGeom prst="rect">
            <a:avLst/>
          </a:prstGeom>
        </p:spPr>
      </p:pic>
    </p:spTree>
    <p:extLst>
      <p:ext uri="{BB962C8B-B14F-4D97-AF65-F5344CB8AC3E}">
        <p14:creationId xmlns:p14="http://schemas.microsoft.com/office/powerpoint/2010/main" val="1255937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L’agriculture </a:t>
            </a:r>
            <a:r>
              <a:rPr lang="fr-FR" dirty="0" err="1" smtClean="0"/>
              <a:t>syntropique</a:t>
            </a:r>
            <a:endParaRPr lang="fr-FR" dirty="0"/>
          </a:p>
        </p:txBody>
      </p:sp>
      <p:sp>
        <p:nvSpPr>
          <p:cNvPr id="3" name="Content Placeholder 2"/>
          <p:cNvSpPr>
            <a:spLocks noGrp="1"/>
          </p:cNvSpPr>
          <p:nvPr>
            <p:ph idx="1"/>
          </p:nvPr>
        </p:nvSpPr>
        <p:spPr/>
        <p:txBody>
          <a:bodyPr>
            <a:noAutofit/>
          </a:bodyPr>
          <a:lstStyle/>
          <a:p>
            <a:r>
              <a:rPr lang="fr-FR" sz="2800" dirty="0" smtClean="0"/>
              <a:t>Résultats </a:t>
            </a:r>
            <a:r>
              <a:rPr lang="fr-FR" sz="2000" b="1" dirty="0" smtClean="0"/>
              <a:t>:</a:t>
            </a:r>
            <a:endParaRPr lang="fr-FR" sz="2000" b="1" dirty="0"/>
          </a:p>
          <a:p>
            <a:pPr lvl="1"/>
            <a:r>
              <a:rPr lang="fr-FR" sz="1800" b="1" dirty="0"/>
              <a:t>Fertilisation du système grâce a la biomasse et </a:t>
            </a:r>
            <a:r>
              <a:rPr lang="fr-FR" sz="1800" b="1" dirty="0" smtClean="0"/>
              <a:t>l’élagage </a:t>
            </a:r>
            <a:r>
              <a:rPr lang="fr-FR" sz="1800" b="1" dirty="0"/>
              <a:t>&gt;&gt;&gt;augmente la </a:t>
            </a:r>
            <a:r>
              <a:rPr lang="fr-FR" sz="1800" b="1" dirty="0" smtClean="0"/>
              <a:t>capacité </a:t>
            </a:r>
            <a:r>
              <a:rPr lang="fr-FR" sz="1800" b="1" dirty="0"/>
              <a:t>du système de stocker l’eau de pluie</a:t>
            </a:r>
          </a:p>
          <a:p>
            <a:pPr lvl="1"/>
            <a:r>
              <a:rPr lang="fr-FR" sz="1800" b="1" dirty="0"/>
              <a:t>Modération du climat (protection du vent &amp; soleil</a:t>
            </a:r>
            <a:r>
              <a:rPr lang="fr-FR" sz="1800" b="1" dirty="0" smtClean="0"/>
              <a:t>)</a:t>
            </a:r>
            <a:r>
              <a:rPr lang="fr-FR" sz="1800" i="1" dirty="0" smtClean="0"/>
              <a:t>.</a:t>
            </a:r>
          </a:p>
          <a:p>
            <a:pPr lvl="2"/>
            <a:r>
              <a:rPr lang="fr-FR" sz="1800" i="1" dirty="0" smtClean="0"/>
              <a:t> </a:t>
            </a:r>
            <a:r>
              <a:rPr lang="fr-FR" sz="1800" b="1" dirty="0" smtClean="0"/>
              <a:t>Diversité augmentée</a:t>
            </a:r>
            <a:endParaRPr lang="fr-FR" sz="1800" b="1" dirty="0"/>
          </a:p>
          <a:p>
            <a:pPr lvl="1"/>
            <a:r>
              <a:rPr lang="fr-FR" sz="1800" b="1" dirty="0"/>
              <a:t>Beauté </a:t>
            </a:r>
            <a:endParaRPr lang="fr-FR" sz="1800" dirty="0"/>
          </a:p>
          <a:p>
            <a:r>
              <a:rPr lang="fr-FR" sz="2000" dirty="0"/>
              <a:t>Mes résultats à </a:t>
            </a:r>
            <a:r>
              <a:rPr lang="fr-FR" sz="2000" dirty="0" err="1" smtClean="0"/>
              <a:t>Campile</a:t>
            </a:r>
            <a:endParaRPr lang="fr-FR" sz="2000" dirty="0" smtClean="0"/>
          </a:p>
          <a:p>
            <a:r>
              <a:rPr lang="fr-FR" sz="2000" dirty="0" smtClean="0"/>
              <a:t>Questions : quelle densité, quelles espèces, quelle gestion &gt;&gt;&gt;&gt; 1000 paramètres &gt;&gt;&gt;&gt; ferme expérimentale </a:t>
            </a:r>
            <a:endParaRPr lang="fr-FR" sz="2000" dirty="0"/>
          </a:p>
          <a:p>
            <a:r>
              <a:rPr lang="fr-FR" sz="2000" dirty="0">
                <a:hlinkClick r:id="rId2"/>
              </a:rPr>
              <a:t>https://www.lejardinuniek.com/la-for%C3%AAt-comestible</a:t>
            </a:r>
            <a:r>
              <a:rPr lang="fr-FR" sz="2000" dirty="0"/>
              <a:t> </a:t>
            </a:r>
          </a:p>
          <a:p>
            <a:endParaRPr lang="fr-FR" sz="2800" dirty="0"/>
          </a:p>
        </p:txBody>
      </p:sp>
    </p:spTree>
    <p:extLst>
      <p:ext uri="{BB962C8B-B14F-4D97-AF65-F5344CB8AC3E}">
        <p14:creationId xmlns:p14="http://schemas.microsoft.com/office/powerpoint/2010/main" val="9102978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Conclusions</a:t>
            </a:r>
            <a:endParaRPr lang="fr-FR" dirty="0"/>
          </a:p>
        </p:txBody>
      </p:sp>
      <p:sp>
        <p:nvSpPr>
          <p:cNvPr id="3" name="Content Placeholder 2"/>
          <p:cNvSpPr>
            <a:spLocks noGrp="1"/>
          </p:cNvSpPr>
          <p:nvPr>
            <p:ph idx="1"/>
          </p:nvPr>
        </p:nvSpPr>
        <p:spPr>
          <a:xfrm>
            <a:off x="408344" y="609600"/>
            <a:ext cx="8596668" cy="5078411"/>
          </a:xfrm>
        </p:spPr>
        <p:txBody>
          <a:bodyPr>
            <a:noAutofit/>
          </a:bodyPr>
          <a:lstStyle/>
          <a:p>
            <a:endParaRPr lang="fr-FR" dirty="0" smtClean="0"/>
          </a:p>
          <a:p>
            <a:endParaRPr lang="fr-FR" dirty="0" smtClean="0"/>
          </a:p>
          <a:p>
            <a:r>
              <a:rPr lang="fr-FR" dirty="0" smtClean="0"/>
              <a:t>L’avenir de la </a:t>
            </a:r>
            <a:r>
              <a:rPr lang="fr-FR" dirty="0" err="1" smtClean="0"/>
              <a:t>castanéiculture</a:t>
            </a:r>
            <a:r>
              <a:rPr lang="fr-FR" dirty="0" smtClean="0"/>
              <a:t> est incertaine à cause de plusieurs problèmes écologiques (maladies, changement climatique) ainsi que les problèmes du foncier</a:t>
            </a:r>
          </a:p>
          <a:p>
            <a:r>
              <a:rPr lang="fr-FR" dirty="0" smtClean="0"/>
              <a:t>Tous les systèmes agroforestiers corses seraient impactés substantiellement à cause du changement climatique</a:t>
            </a:r>
          </a:p>
          <a:p>
            <a:r>
              <a:rPr lang="fr-FR" dirty="0" smtClean="0"/>
              <a:t>En général, les cultures (comme le châtaignier et la vigne) vont migrer vers des altitudes plus élevés</a:t>
            </a:r>
          </a:p>
          <a:p>
            <a:r>
              <a:rPr lang="fr-FR" dirty="0" smtClean="0"/>
              <a:t>Certaines cultures risquent de disparaitre complètement (pommier)</a:t>
            </a:r>
          </a:p>
          <a:p>
            <a:r>
              <a:rPr lang="fr-FR" dirty="0" smtClean="0"/>
              <a:t>Des nouvelles cultures vont venir (manguier)</a:t>
            </a:r>
          </a:p>
          <a:p>
            <a:r>
              <a:rPr lang="fr-FR" dirty="0" smtClean="0"/>
              <a:t>Des systèmes agroforestiers innovants peuvent réduire les effets négatifs du changement climatique</a:t>
            </a:r>
            <a:endParaRPr lang="fr-FR" dirty="0"/>
          </a:p>
          <a:p>
            <a:r>
              <a:rPr lang="fr-FR" b="1" dirty="0" smtClean="0"/>
              <a:t>L’avenir de l’agriculture corse dépend pour une grande partie de notre gestion d’eau !</a:t>
            </a:r>
          </a:p>
          <a:p>
            <a:r>
              <a:rPr lang="fr-FR" dirty="0" smtClean="0"/>
              <a:t>Le changement climatique va très vite. Est-ce qu’on peut s’adapter avant que ca soit trop tard (capacité d’eau stocké par ex.) ? Des actions radicales sont nécessaires (comme l’augmentation de la capacité du stockage d’eau)</a:t>
            </a:r>
            <a:endParaRPr lang="nl-NL" dirty="0"/>
          </a:p>
          <a:p>
            <a:endParaRPr lang="fr-FR" dirty="0"/>
          </a:p>
        </p:txBody>
      </p:sp>
    </p:spTree>
    <p:extLst>
      <p:ext uri="{BB962C8B-B14F-4D97-AF65-F5344CB8AC3E}">
        <p14:creationId xmlns:p14="http://schemas.microsoft.com/office/powerpoint/2010/main" val="2362628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39777"/>
            <a:ext cx="8596668" cy="1320800"/>
          </a:xfrm>
        </p:spPr>
        <p:txBody>
          <a:bodyPr/>
          <a:lstStyle/>
          <a:p>
            <a:r>
              <a:rPr lang="fr-FR" dirty="0" smtClean="0"/>
              <a:t>Bibliographie (1/2)</a:t>
            </a:r>
            <a:endParaRPr lang="fr-FR" dirty="0"/>
          </a:p>
        </p:txBody>
      </p:sp>
      <p:sp>
        <p:nvSpPr>
          <p:cNvPr id="3" name="Content Placeholder 2"/>
          <p:cNvSpPr>
            <a:spLocks noGrp="1"/>
          </p:cNvSpPr>
          <p:nvPr>
            <p:ph idx="1"/>
          </p:nvPr>
        </p:nvSpPr>
        <p:spPr>
          <a:xfrm>
            <a:off x="677334" y="1000177"/>
            <a:ext cx="8596668" cy="3880773"/>
          </a:xfrm>
        </p:spPr>
        <p:txBody>
          <a:bodyPr>
            <a:noAutofit/>
          </a:bodyPr>
          <a:lstStyle/>
          <a:p>
            <a:r>
              <a:rPr lang="en-US" sz="1300" dirty="0"/>
              <a:t>Amina </a:t>
            </a:r>
            <a:r>
              <a:rPr lang="en-US" sz="1300" dirty="0" err="1"/>
              <a:t>Zguigal</a:t>
            </a:r>
            <a:r>
              <a:rPr lang="en-US" sz="1300" dirty="0"/>
              <a:t>, </a:t>
            </a:r>
            <a:r>
              <a:rPr lang="en-US" sz="1300" dirty="0" err="1"/>
              <a:t>Abdelhak</a:t>
            </a:r>
            <a:r>
              <a:rPr lang="en-US" sz="1300" dirty="0"/>
              <a:t> </a:t>
            </a:r>
            <a:r>
              <a:rPr lang="en-US" sz="1300" dirty="0" err="1"/>
              <a:t>Chahbar</a:t>
            </a:r>
            <a:r>
              <a:rPr lang="en-US" sz="1300" dirty="0"/>
              <a:t>, Dou-El </a:t>
            </a:r>
            <a:r>
              <a:rPr lang="en-US" sz="1300" dirty="0" err="1"/>
              <a:t>Makan</a:t>
            </a:r>
            <a:r>
              <a:rPr lang="en-US" sz="1300" dirty="0"/>
              <a:t> </a:t>
            </a:r>
            <a:r>
              <a:rPr lang="en-US" sz="1300" dirty="0" err="1"/>
              <a:t>Wallali</a:t>
            </a:r>
            <a:r>
              <a:rPr lang="en-US" sz="1300" dirty="0"/>
              <a:t> </a:t>
            </a:r>
            <a:r>
              <a:rPr lang="en-US" sz="1300" dirty="0" err="1"/>
              <a:t>Loudiyi</a:t>
            </a:r>
            <a:r>
              <a:rPr lang="en-US" sz="1300" dirty="0"/>
              <a:t> &amp; Jacques </a:t>
            </a:r>
            <a:r>
              <a:rPr lang="en-US" sz="1300" dirty="0" err="1"/>
              <a:t>Crabbé</a:t>
            </a:r>
            <a:r>
              <a:rPr lang="en-US" sz="1300" dirty="0"/>
              <a:t>, «</a:t>
            </a:r>
            <a:r>
              <a:rPr lang="en-US" sz="1300" dirty="0" err="1"/>
              <a:t>Caractéristiques</a:t>
            </a:r>
            <a:r>
              <a:rPr lang="en-US" sz="1300" dirty="0"/>
              <a:t> de la </a:t>
            </a:r>
            <a:r>
              <a:rPr lang="en-US" sz="1300" dirty="0" err="1"/>
              <a:t>dormance</a:t>
            </a:r>
            <a:r>
              <a:rPr lang="en-US" sz="1300" dirty="0"/>
              <a:t> des bourgeons du </a:t>
            </a:r>
            <a:r>
              <a:rPr lang="en-US" sz="1300" dirty="0" err="1"/>
              <a:t>pommier</a:t>
            </a:r>
            <a:r>
              <a:rPr lang="en-US" sz="1300" dirty="0"/>
              <a:t> </a:t>
            </a:r>
            <a:r>
              <a:rPr lang="en-US" sz="1300" dirty="0" err="1"/>
              <a:t>dans</a:t>
            </a:r>
            <a:r>
              <a:rPr lang="en-US" sz="1300" dirty="0"/>
              <a:t> les </a:t>
            </a:r>
            <a:r>
              <a:rPr lang="en-US" sz="1300" dirty="0" err="1"/>
              <a:t>régions</a:t>
            </a:r>
            <a:r>
              <a:rPr lang="en-US" sz="1300" dirty="0"/>
              <a:t> </a:t>
            </a:r>
            <a:r>
              <a:rPr lang="en-US" sz="1300" dirty="0" err="1"/>
              <a:t>à</a:t>
            </a:r>
            <a:r>
              <a:rPr lang="en-US" sz="1300" dirty="0"/>
              <a:t> hiver </a:t>
            </a:r>
            <a:r>
              <a:rPr lang="en-US" sz="1300" dirty="0" err="1"/>
              <a:t>doux</a:t>
            </a:r>
            <a:r>
              <a:rPr lang="en-US" sz="1300" dirty="0"/>
              <a:t>», </a:t>
            </a:r>
            <a:r>
              <a:rPr lang="en-US" sz="1300" i="1" dirty="0"/>
              <a:t>BASE</a:t>
            </a:r>
            <a:r>
              <a:rPr lang="en-US" sz="1300" dirty="0"/>
              <a:t> [</a:t>
            </a:r>
            <a:r>
              <a:rPr lang="en-US" sz="1300" dirty="0" err="1"/>
              <a:t>En</a:t>
            </a:r>
            <a:r>
              <a:rPr lang="en-US" sz="1300" dirty="0"/>
              <a:t> </a:t>
            </a:r>
            <a:r>
              <a:rPr lang="en-US" sz="1300" dirty="0" err="1"/>
              <a:t>ligne</a:t>
            </a:r>
            <a:r>
              <a:rPr lang="en-US" sz="1300" dirty="0"/>
              <a:t>], volume 10 (2006), </a:t>
            </a:r>
            <a:r>
              <a:rPr lang="en-US" sz="1300" dirty="0" err="1"/>
              <a:t>numéro</a:t>
            </a:r>
            <a:r>
              <a:rPr lang="en-US" sz="1300" dirty="0"/>
              <a:t> 2, 131-137 URL : https://</a:t>
            </a:r>
            <a:r>
              <a:rPr lang="en-US" sz="1300" dirty="0" err="1"/>
              <a:t>popups.uliege.be</a:t>
            </a:r>
            <a:r>
              <a:rPr lang="en-US" sz="1300" dirty="0"/>
              <a:t>/1780-4507/</a:t>
            </a:r>
            <a:r>
              <a:rPr lang="en-US" sz="1300" dirty="0" err="1"/>
              <a:t>index.php?id</a:t>
            </a:r>
            <a:r>
              <a:rPr lang="en-US" sz="1300" dirty="0"/>
              <a:t>=1220.</a:t>
            </a:r>
            <a:endParaRPr lang="fr-FR" sz="1300" i="1" dirty="0" smtClean="0"/>
          </a:p>
          <a:p>
            <a:r>
              <a:rPr lang="fr-FR" sz="1300" i="1" dirty="0" smtClean="0"/>
              <a:t>Association </a:t>
            </a:r>
            <a:r>
              <a:rPr lang="fr-FR" sz="1300" i="1" dirty="0"/>
              <a:t>française de </a:t>
            </a:r>
            <a:r>
              <a:rPr lang="fr-FR" sz="1300" i="1" dirty="0" smtClean="0"/>
              <a:t>l’agroforesterie (</a:t>
            </a:r>
            <a:r>
              <a:rPr lang="fr-FR" sz="1300" i="1" dirty="0" err="1" smtClean="0"/>
              <a:t>s.d</a:t>
            </a:r>
            <a:r>
              <a:rPr lang="fr-FR" sz="1300" i="1" dirty="0" smtClean="0"/>
              <a:t>.). </a:t>
            </a:r>
            <a:r>
              <a:rPr lang="en-US" sz="1300" dirty="0" smtClean="0"/>
              <a:t>Definition. </a:t>
            </a:r>
            <a:r>
              <a:rPr lang="en-US" sz="1300" dirty="0" err="1"/>
              <a:t>Agroforesterie</a:t>
            </a:r>
            <a:r>
              <a:rPr lang="en-US" sz="1300" dirty="0"/>
              <a:t> Association </a:t>
            </a:r>
            <a:r>
              <a:rPr lang="en-US" sz="1300" dirty="0" err="1"/>
              <a:t>Française</a:t>
            </a:r>
            <a:r>
              <a:rPr lang="en-US" sz="1300" dirty="0"/>
              <a:t>. Retrieved October 3, 2022, from </a:t>
            </a:r>
            <a:r>
              <a:rPr lang="en-US" sz="1300" dirty="0">
                <a:hlinkClick r:id="rId2"/>
              </a:rPr>
              <a:t>https://www.agroforesterie.fr/agroforesterie-definition</a:t>
            </a:r>
            <a:r>
              <a:rPr lang="en-US" sz="1300" dirty="0" smtClean="0">
                <a:hlinkClick r:id="rId2"/>
              </a:rPr>
              <a:t>/</a:t>
            </a:r>
            <a:r>
              <a:rPr lang="en-US" sz="1300" dirty="0" smtClean="0"/>
              <a:t>+ </a:t>
            </a:r>
          </a:p>
          <a:p>
            <a:r>
              <a:rPr lang="en-US" sz="1300" dirty="0" err="1" smtClean="0"/>
              <a:t>Borowiec</a:t>
            </a:r>
            <a:r>
              <a:rPr lang="en-US" sz="1300" dirty="0"/>
              <a:t>, N., </a:t>
            </a:r>
            <a:r>
              <a:rPr lang="en-US" sz="1300" dirty="0" err="1"/>
              <a:t>Thaon</a:t>
            </a:r>
            <a:r>
              <a:rPr lang="en-US" sz="1300" dirty="0"/>
              <a:t>, M., Brancaccio, L., </a:t>
            </a:r>
            <a:r>
              <a:rPr lang="en-US" sz="1300" dirty="0" err="1"/>
              <a:t>Cailleret</a:t>
            </a:r>
            <a:r>
              <a:rPr lang="en-US" sz="1300" dirty="0"/>
              <a:t>, B., </a:t>
            </a:r>
            <a:r>
              <a:rPr lang="en-US" sz="1300" dirty="0" err="1"/>
              <a:t>Ris</a:t>
            </a:r>
            <a:r>
              <a:rPr lang="en-US" sz="1300" dirty="0"/>
              <a:t>, N. and </a:t>
            </a:r>
            <a:r>
              <a:rPr lang="en-US" sz="1300" dirty="0" err="1"/>
              <a:t>Vercken</a:t>
            </a:r>
            <a:r>
              <a:rPr lang="en-US" sz="1300" dirty="0"/>
              <a:t>, E. (2018) 'Early population dynamics in classical biological control: establishment of the exotic parasitoid </a:t>
            </a:r>
            <a:r>
              <a:rPr lang="en-US" sz="1300" dirty="0" err="1"/>
              <a:t>Torymus</a:t>
            </a:r>
            <a:r>
              <a:rPr lang="en-US" sz="1300" dirty="0"/>
              <a:t> </a:t>
            </a:r>
            <a:r>
              <a:rPr lang="en-US" sz="1300" dirty="0" err="1"/>
              <a:t>sinensis</a:t>
            </a:r>
            <a:r>
              <a:rPr lang="en-US" sz="1300" dirty="0"/>
              <a:t> and control of its target pest, the chestnut gall wasp </a:t>
            </a:r>
            <a:r>
              <a:rPr lang="en-US" sz="1300" dirty="0" err="1"/>
              <a:t>Dryocosmus</a:t>
            </a:r>
            <a:r>
              <a:rPr lang="en-US" sz="1300" dirty="0"/>
              <a:t> </a:t>
            </a:r>
            <a:r>
              <a:rPr lang="en-US" sz="1300" dirty="0" err="1"/>
              <a:t>kuriphilus</a:t>
            </a:r>
            <a:r>
              <a:rPr lang="en-US" sz="1300" dirty="0"/>
              <a:t>, in France', </a:t>
            </a:r>
            <a:r>
              <a:rPr lang="en-US" sz="1300" i="1" dirty="0" err="1"/>
              <a:t>Entomologia</a:t>
            </a:r>
            <a:r>
              <a:rPr lang="en-US" sz="1300" i="1" dirty="0"/>
              <a:t> </a:t>
            </a:r>
            <a:r>
              <a:rPr lang="en-US" sz="1300" i="1" dirty="0" err="1"/>
              <a:t>Experimentalis</a:t>
            </a:r>
            <a:r>
              <a:rPr lang="en-US" sz="1300" i="1" dirty="0"/>
              <a:t> et </a:t>
            </a:r>
            <a:r>
              <a:rPr lang="en-US" sz="1300" i="1" dirty="0" err="1"/>
              <a:t>Applicata</a:t>
            </a:r>
            <a:r>
              <a:rPr lang="en-US" sz="1300" dirty="0"/>
              <a:t>, 166(5), pp. 367-379. </a:t>
            </a:r>
            <a:r>
              <a:rPr lang="en-US" sz="1300" dirty="0" err="1"/>
              <a:t>doi</a:t>
            </a:r>
            <a:r>
              <a:rPr lang="en-US" sz="1300" dirty="0"/>
              <a:t>: https://</a:t>
            </a:r>
            <a:r>
              <a:rPr lang="en-US" sz="1300" dirty="0" err="1" smtClean="0"/>
              <a:t>doi.org</a:t>
            </a:r>
            <a:r>
              <a:rPr lang="en-US" sz="1300" dirty="0" smtClean="0"/>
              <a:t>/10.1111/eea.12660</a:t>
            </a:r>
          </a:p>
          <a:p>
            <a:r>
              <a:rPr lang="en-US" sz="1300" dirty="0" smtClean="0"/>
              <a:t>Cot</a:t>
            </a:r>
            <a:r>
              <a:rPr lang="en-US" sz="1300" dirty="0"/>
              <a:t>, B. P. D. (2022, October 3). </a:t>
            </a:r>
            <a:r>
              <a:rPr lang="en-US" sz="1300" i="1" dirty="0"/>
              <a:t>“On court </a:t>
            </a:r>
            <a:r>
              <a:rPr lang="en-US" sz="1300" i="1" dirty="0" err="1"/>
              <a:t>vers</a:t>
            </a:r>
            <a:r>
              <a:rPr lang="en-US" sz="1300" i="1" dirty="0"/>
              <a:t> la catastrophe” : la Corse face </a:t>
            </a:r>
            <a:r>
              <a:rPr lang="en-US" sz="1300" i="1" dirty="0" err="1"/>
              <a:t>à</a:t>
            </a:r>
            <a:r>
              <a:rPr lang="en-US" sz="1300" i="1" dirty="0"/>
              <a:t> la “</a:t>
            </a:r>
            <a:r>
              <a:rPr lang="en-US" sz="1300" i="1" dirty="0" err="1"/>
              <a:t>sécheresse</a:t>
            </a:r>
            <a:r>
              <a:rPr lang="en-US" sz="1300" i="1" dirty="0"/>
              <a:t> du siècle.”</a:t>
            </a:r>
            <a:r>
              <a:rPr lang="en-US" sz="1300" dirty="0"/>
              <a:t> </a:t>
            </a:r>
            <a:r>
              <a:rPr lang="en-US" sz="1300" dirty="0" err="1"/>
              <a:t>LExpress.fr</a:t>
            </a:r>
            <a:r>
              <a:rPr lang="en-US" sz="1300" dirty="0"/>
              <a:t>. Retrieved October 3, 2022, from </a:t>
            </a:r>
            <a:r>
              <a:rPr lang="en-US" sz="1300" dirty="0">
                <a:hlinkClick r:id="rId3"/>
              </a:rPr>
              <a:t>https://</a:t>
            </a:r>
            <a:r>
              <a:rPr lang="en-US" sz="1300" dirty="0" smtClean="0">
                <a:hlinkClick r:id="rId3"/>
              </a:rPr>
              <a:t>www.lexpress.fr/actualite/sciences/on-court-vers-la-catastrophe-la-corse-face-a-la-secheresse-du-siecle_2178146.html</a:t>
            </a:r>
            <a:r>
              <a:rPr lang="en-US" sz="1300" dirty="0" smtClean="0"/>
              <a:t> </a:t>
            </a:r>
          </a:p>
          <a:p>
            <a:r>
              <a:rPr lang="en-US" sz="1400" dirty="0" err="1"/>
              <a:t>Changements</a:t>
            </a:r>
            <a:r>
              <a:rPr lang="en-US" sz="1400" dirty="0"/>
              <a:t> </a:t>
            </a:r>
            <a:r>
              <a:rPr lang="en-US" sz="1400" dirty="0" err="1"/>
              <a:t>climatiques</a:t>
            </a:r>
            <a:r>
              <a:rPr lang="en-US" sz="1400" dirty="0"/>
              <a:t> : la </a:t>
            </a:r>
            <a:r>
              <a:rPr lang="en-US" sz="1400" dirty="0" err="1"/>
              <a:t>montagne</a:t>
            </a:r>
            <a:r>
              <a:rPr lang="en-US" sz="1400" dirty="0"/>
              <a:t> </a:t>
            </a:r>
            <a:r>
              <a:rPr lang="en-US" sz="1400" dirty="0" err="1"/>
              <a:t>corse</a:t>
            </a:r>
            <a:r>
              <a:rPr lang="en-US" sz="1400" dirty="0"/>
              <a:t> face </a:t>
            </a:r>
            <a:r>
              <a:rPr lang="en-US" sz="1400" dirty="0" err="1"/>
              <a:t>à</a:t>
            </a:r>
            <a:r>
              <a:rPr lang="en-US" sz="1400" dirty="0"/>
              <a:t> son </a:t>
            </a:r>
            <a:r>
              <a:rPr lang="en-US" sz="1400" dirty="0" err="1"/>
              <a:t>destin</a:t>
            </a:r>
            <a:r>
              <a:rPr lang="en-US" sz="1400" dirty="0"/>
              <a:t>. (</a:t>
            </a:r>
            <a:r>
              <a:rPr lang="en-US" sz="1400" dirty="0" smtClean="0"/>
              <a:t>2020, </a:t>
            </a:r>
            <a:r>
              <a:rPr lang="en-US" sz="1400" dirty="0"/>
              <a:t>October 18). </a:t>
            </a:r>
            <a:r>
              <a:rPr lang="en-US" sz="1400" i="1" dirty="0"/>
              <a:t>Corse </a:t>
            </a:r>
            <a:r>
              <a:rPr lang="en-US" sz="1400" i="1" dirty="0" err="1"/>
              <a:t>Matin</a:t>
            </a:r>
            <a:r>
              <a:rPr lang="en-US" sz="1400" dirty="0"/>
              <a:t>. Retrieved October 7, 2022, from https://</a:t>
            </a:r>
            <a:r>
              <a:rPr lang="en-US" sz="1400" dirty="0" err="1" smtClean="0"/>
              <a:t>www.corsematin.com</a:t>
            </a:r>
            <a:r>
              <a:rPr lang="en-US" sz="1400" dirty="0" smtClean="0"/>
              <a:t>/articles/changements-climatiques-la-montagne-corse-face-a-son-destin-112899</a:t>
            </a:r>
            <a:endParaRPr lang="en-US" sz="1300" dirty="0" smtClean="0"/>
          </a:p>
          <a:p>
            <a:r>
              <a:rPr lang="en-US" sz="1300" dirty="0"/>
              <a:t>Cho, D. Y. and Lee, S. O. (1963) 'Ecological studies on the Chestnut gall wasp, </a:t>
            </a:r>
            <a:r>
              <a:rPr lang="en-US" sz="1300" dirty="0" err="1"/>
              <a:t>Dryocosmus</a:t>
            </a:r>
            <a:r>
              <a:rPr lang="en-US" sz="1300" dirty="0"/>
              <a:t> </a:t>
            </a:r>
            <a:r>
              <a:rPr lang="en-US" sz="1300" dirty="0" err="1"/>
              <a:t>kuriphilus</a:t>
            </a:r>
            <a:r>
              <a:rPr lang="en-US" sz="1300" dirty="0"/>
              <a:t> and Observations on the Chestnut trees by its insect', </a:t>
            </a:r>
            <a:r>
              <a:rPr lang="en-US" sz="1300" i="1" dirty="0"/>
              <a:t>Korean journal of applied entomology</a:t>
            </a:r>
            <a:r>
              <a:rPr lang="en-US" sz="1300" dirty="0"/>
              <a:t>, 2, pp. 47-54. Available at: http://</a:t>
            </a:r>
            <a:r>
              <a:rPr lang="en-US" sz="1300" dirty="0" err="1"/>
              <a:t>www.koreascience.or.kr</a:t>
            </a:r>
            <a:r>
              <a:rPr lang="en-US" sz="1300" dirty="0"/>
              <a:t>/article/JAKO196330710486984.page (Accessed: 16 June 2020</a:t>
            </a:r>
            <a:r>
              <a:rPr lang="en-US" sz="1300" dirty="0" smtClean="0"/>
              <a:t>).</a:t>
            </a:r>
            <a:endParaRPr lang="en-US" sz="1300" dirty="0"/>
          </a:p>
          <a:p>
            <a:r>
              <a:rPr lang="en-US" sz="1300" dirty="0"/>
              <a:t>DRAAF Corse (2017) </a:t>
            </a:r>
            <a:r>
              <a:rPr lang="en-US" sz="1300" i="1" dirty="0"/>
              <a:t>Panorama de </a:t>
            </a:r>
            <a:r>
              <a:rPr lang="en-US" sz="1300" i="1" dirty="0" err="1"/>
              <a:t>l’agriculture</a:t>
            </a:r>
            <a:r>
              <a:rPr lang="en-US" sz="1300" i="1" dirty="0"/>
              <a:t> </a:t>
            </a:r>
            <a:r>
              <a:rPr lang="en-US" sz="1300" i="1" dirty="0" err="1"/>
              <a:t>corse</a:t>
            </a:r>
            <a:r>
              <a:rPr lang="en-US" sz="1300" i="1" dirty="0"/>
              <a:t> 1970-2015</a:t>
            </a:r>
            <a:r>
              <a:rPr lang="en-US" sz="1300" dirty="0"/>
              <a:t>. Available at: http://</a:t>
            </a:r>
            <a:r>
              <a:rPr lang="en-US" sz="1300" dirty="0" err="1"/>
              <a:t>draaf.corse.agriculture.gouv.fr</a:t>
            </a:r>
            <a:r>
              <a:rPr lang="en-US" sz="1300" dirty="0"/>
              <a:t>/Panorama-de-l-agriculture-corse,751 (Accessed: 2 April 2020). </a:t>
            </a:r>
            <a:endParaRPr lang="en-US" sz="1300" dirty="0" smtClean="0"/>
          </a:p>
          <a:p>
            <a:r>
              <a:rPr lang="en-US" sz="1300" dirty="0"/>
              <a:t>DRAAF Corse (2019a) </a:t>
            </a:r>
            <a:r>
              <a:rPr lang="en-US" sz="1300" i="1" dirty="0" err="1"/>
              <a:t>Chiffres</a:t>
            </a:r>
            <a:r>
              <a:rPr lang="en-US" sz="1300" i="1" dirty="0"/>
              <a:t> </a:t>
            </a:r>
            <a:r>
              <a:rPr lang="en-US" sz="1300" i="1" dirty="0" err="1"/>
              <a:t>clés</a:t>
            </a:r>
            <a:r>
              <a:rPr lang="en-US" sz="1300" i="1" dirty="0"/>
              <a:t> de </a:t>
            </a:r>
            <a:r>
              <a:rPr lang="en-US" sz="1300" i="1" dirty="0" err="1"/>
              <a:t>l'agriculture</a:t>
            </a:r>
            <a:r>
              <a:rPr lang="en-US" sz="1300" i="1" dirty="0"/>
              <a:t> </a:t>
            </a:r>
            <a:r>
              <a:rPr lang="en-US" sz="1300" i="1" dirty="0" err="1"/>
              <a:t>corse</a:t>
            </a:r>
            <a:r>
              <a:rPr lang="en-US" sz="1300" i="1" dirty="0"/>
              <a:t> 2018</a:t>
            </a:r>
            <a:r>
              <a:rPr lang="en-US" sz="1300" dirty="0"/>
              <a:t>. Available at: http://</a:t>
            </a:r>
            <a:r>
              <a:rPr lang="en-US" sz="1300" dirty="0" err="1"/>
              <a:t>draaf.corse.agriculture.gouv.fr</a:t>
            </a:r>
            <a:r>
              <a:rPr lang="en-US" sz="1300" dirty="0"/>
              <a:t>/IMG/pdf/Bilan-chiffres-cles_2019_def_cle84b3b5.pdf (Accessed: 3 April 2020).</a:t>
            </a:r>
          </a:p>
          <a:p>
            <a:endParaRPr lang="en-US" sz="1300" dirty="0"/>
          </a:p>
          <a:p>
            <a:r>
              <a:rPr lang="fr-FR" sz="1300" dirty="0"/>
              <a:t/>
            </a:r>
            <a:br>
              <a:rPr lang="fr-FR" sz="1300" dirty="0"/>
            </a:br>
            <a:endParaRPr lang="fr-FR" sz="1300" dirty="0"/>
          </a:p>
          <a:p>
            <a:endParaRPr lang="fr-FR" sz="1300" dirty="0"/>
          </a:p>
          <a:p>
            <a:endParaRPr lang="fr-FR" sz="1300" dirty="0" smtClean="0"/>
          </a:p>
          <a:p>
            <a:endParaRPr lang="fr-FR" sz="1300" dirty="0"/>
          </a:p>
        </p:txBody>
      </p:sp>
    </p:spTree>
    <p:extLst>
      <p:ext uri="{BB962C8B-B14F-4D97-AF65-F5344CB8AC3E}">
        <p14:creationId xmlns:p14="http://schemas.microsoft.com/office/powerpoint/2010/main" val="17669466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6463" y="609600"/>
            <a:ext cx="5217538" cy="1320800"/>
          </a:xfrm>
        </p:spPr>
        <p:txBody>
          <a:bodyPr>
            <a:normAutofit/>
          </a:bodyPr>
          <a:lstStyle/>
          <a:p>
            <a:r>
              <a:rPr lang="fr-FR" dirty="0"/>
              <a:t>Pourquoi ?</a:t>
            </a:r>
          </a:p>
        </p:txBody>
      </p:sp>
      <p:sp>
        <p:nvSpPr>
          <p:cNvPr id="5131" name="Isosceles Triangle 8">
            <a:extLst>
              <a:ext uri="{FF2B5EF4-FFF2-40B4-BE49-F238E27FC236}">
                <a16:creationId xmlns:a16="http://schemas.microsoft.com/office/drawing/2014/main" xmlns="" id="{47037EC2-E7BE-462D-8EA7-37A9F49854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124" name="Picture 4" descr="orse : la Castagniccia a fait les frais de l'exode campagnard | Les"/>
          <p:cNvPicPr>
            <a:picLocks noChangeAspect="1" noChangeArrowheads="1"/>
          </p:cNvPicPr>
          <p:nvPr/>
        </p:nvPicPr>
        <p:blipFill rotWithShape="1">
          <a:blip r:embed="rId2">
            <a:extLst>
              <a:ext uri="{28A0092B-C50C-407E-A947-70E740481C1C}">
                <a14:useLocalDpi xmlns:a14="http://schemas.microsoft.com/office/drawing/2010/main" val="0"/>
              </a:ext>
            </a:extLst>
          </a:blip>
          <a:srcRect t="6305" r="2" b="2"/>
          <a:stretch/>
        </p:blipFill>
        <p:spPr bwMode="auto">
          <a:xfrm>
            <a:off x="677333" y="2496008"/>
            <a:ext cx="3145536" cy="165780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062394" y="2160589"/>
            <a:ext cx="5211607" cy="3880773"/>
          </a:xfrm>
        </p:spPr>
        <p:txBody>
          <a:bodyPr>
            <a:normAutofit/>
          </a:bodyPr>
          <a:lstStyle/>
          <a:p>
            <a:r>
              <a:rPr lang="fr-FR" dirty="0"/>
              <a:t>On veut ca ??</a:t>
            </a:r>
          </a:p>
          <a:p>
            <a:endParaRPr lang="fr-FR" dirty="0"/>
          </a:p>
          <a:p>
            <a:pPr lvl="2"/>
            <a:r>
              <a:rPr lang="fr-FR" sz="1800" dirty="0"/>
              <a:t>Ou ca ? </a:t>
            </a:r>
          </a:p>
          <a:p>
            <a:endParaRPr lang="fr-FR" dirty="0"/>
          </a:p>
          <a:p>
            <a:r>
              <a:rPr lang="fr-FR" dirty="0"/>
              <a:t>Monoculture de blé ou </a:t>
            </a:r>
            <a:r>
              <a:rPr lang="fr-FR" dirty="0" err="1"/>
              <a:t>agroforêts</a:t>
            </a:r>
            <a:r>
              <a:rPr lang="fr-FR" dirty="0"/>
              <a:t> pour produire notre nourriture de base ?</a:t>
            </a:r>
          </a:p>
          <a:p>
            <a:r>
              <a:rPr lang="fr-FR" dirty="0"/>
              <a:t>Mon aversion de céréales : chaque repas contribue au maintien des déserts écologiques</a:t>
            </a:r>
          </a:p>
        </p:txBody>
      </p:sp>
      <p:pic>
        <p:nvPicPr>
          <p:cNvPr id="5" name="Picture 4"/>
          <p:cNvPicPr>
            <a:picLocks noChangeAspect="1"/>
          </p:cNvPicPr>
          <p:nvPr/>
        </p:nvPicPr>
        <p:blipFill rotWithShape="1">
          <a:blip r:embed="rId3"/>
          <a:srcRect t="5887" r="-1" b="-1"/>
          <a:stretch/>
        </p:blipFill>
        <p:spPr>
          <a:xfrm>
            <a:off x="677333" y="4383555"/>
            <a:ext cx="3145536" cy="1657807"/>
          </a:xfrm>
          <a:prstGeom prst="rect">
            <a:avLst/>
          </a:prstGeom>
        </p:spPr>
      </p:pic>
      <p:cxnSp>
        <p:nvCxnSpPr>
          <p:cNvPr id="6" name="Straight Arrow Connector 5"/>
          <p:cNvCxnSpPr>
            <a:endCxn id="5" idx="3"/>
          </p:cNvCxnSpPr>
          <p:nvPr/>
        </p:nvCxnSpPr>
        <p:spPr>
          <a:xfrm flipH="1">
            <a:off x="3822869" y="2496008"/>
            <a:ext cx="969848" cy="2716451"/>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822869" y="3121572"/>
            <a:ext cx="1285160" cy="31531"/>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sp>
        <p:nvSpPr>
          <p:cNvPr id="12" name="AutoShape 2" descr="aleurs nutritionnelles farine de blé complète t150 bio - Mon Fournil"/>
          <p:cNvSpPr>
            <a:spLocks noChangeAspect="1" noChangeArrowheads="1"/>
          </p:cNvSpPr>
          <p:nvPr/>
        </p:nvSpPr>
        <p:spPr bwMode="auto">
          <a:xfrm>
            <a:off x="0" y="0"/>
            <a:ext cx="26670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3" name="Picture 12"/>
          <p:cNvPicPr>
            <a:picLocks noChangeAspect="1"/>
          </p:cNvPicPr>
          <p:nvPr/>
        </p:nvPicPr>
        <p:blipFill rotWithShape="1">
          <a:blip r:embed="rId4"/>
          <a:srcRect l="14960" t="23250" r="14638" b="21303"/>
          <a:stretch/>
        </p:blipFill>
        <p:spPr>
          <a:xfrm>
            <a:off x="7858784" y="442452"/>
            <a:ext cx="3982015" cy="2016072"/>
          </a:xfrm>
          <a:prstGeom prst="rect">
            <a:avLst/>
          </a:prstGeom>
        </p:spPr>
      </p:pic>
      <p:pic>
        <p:nvPicPr>
          <p:cNvPr id="14" name="Picture 13"/>
          <p:cNvPicPr>
            <a:picLocks noChangeAspect="1"/>
          </p:cNvPicPr>
          <p:nvPr/>
        </p:nvPicPr>
        <p:blipFill rotWithShape="1">
          <a:blip r:embed="rId5"/>
          <a:srcRect l="16347" t="17961" r="16901" b="14930"/>
          <a:stretch/>
        </p:blipFill>
        <p:spPr>
          <a:xfrm>
            <a:off x="9040761" y="3230094"/>
            <a:ext cx="2800038" cy="2205507"/>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338" y="-120192"/>
            <a:ext cx="2616200" cy="2616200"/>
          </a:xfrm>
          <a:prstGeom prst="rect">
            <a:avLst/>
          </a:prstGeom>
        </p:spPr>
      </p:pic>
    </p:spTree>
    <p:extLst>
      <p:ext uri="{BB962C8B-B14F-4D97-AF65-F5344CB8AC3E}">
        <p14:creationId xmlns:p14="http://schemas.microsoft.com/office/powerpoint/2010/main" val="4364348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32522"/>
            <a:ext cx="8596668" cy="1320800"/>
          </a:xfrm>
        </p:spPr>
        <p:txBody>
          <a:bodyPr/>
          <a:lstStyle/>
          <a:p>
            <a:r>
              <a:rPr lang="fr-FR" dirty="0" smtClean="0"/>
              <a:t>Bibliographie (2/2)</a:t>
            </a:r>
            <a:endParaRPr lang="fr-FR" dirty="0"/>
          </a:p>
        </p:txBody>
      </p:sp>
      <p:sp>
        <p:nvSpPr>
          <p:cNvPr id="3" name="Content Placeholder 2"/>
          <p:cNvSpPr>
            <a:spLocks noGrp="1"/>
          </p:cNvSpPr>
          <p:nvPr>
            <p:ph idx="1"/>
          </p:nvPr>
        </p:nvSpPr>
        <p:spPr>
          <a:xfrm>
            <a:off x="677334" y="987922"/>
            <a:ext cx="8596668" cy="3880773"/>
          </a:xfrm>
        </p:spPr>
        <p:txBody>
          <a:bodyPr>
            <a:noAutofit/>
          </a:bodyPr>
          <a:lstStyle/>
          <a:p>
            <a:r>
              <a:rPr lang="en-US" sz="1400" dirty="0" smtClean="0"/>
              <a:t>European </a:t>
            </a:r>
            <a:r>
              <a:rPr lang="en-US" sz="1400" dirty="0"/>
              <a:t>Environment </a:t>
            </a:r>
            <a:r>
              <a:rPr lang="en-US" sz="1400" dirty="0" smtClean="0"/>
              <a:t>Agency </a:t>
            </a:r>
            <a:r>
              <a:rPr lang="en-US" sz="1400" dirty="0"/>
              <a:t>(</a:t>
            </a:r>
            <a:r>
              <a:rPr lang="en-US" sz="1400" dirty="0" err="1"/>
              <a:t>n.d</a:t>
            </a:r>
            <a:r>
              <a:rPr lang="en-US" sz="1400" dirty="0" err="1" smtClean="0"/>
              <a:t>.</a:t>
            </a:r>
            <a:r>
              <a:rPr lang="en-US" sz="1400" dirty="0" smtClean="0"/>
              <a:t>). </a:t>
            </a:r>
            <a:r>
              <a:rPr lang="en-US" sz="1400" i="1" dirty="0"/>
              <a:t>Projected change in water availability for irrigation in the Mediterranean region</a:t>
            </a:r>
            <a:r>
              <a:rPr lang="en-US" sz="1400" dirty="0"/>
              <a:t>. </a:t>
            </a:r>
            <a:r>
              <a:rPr lang="en-US" sz="1400" dirty="0" smtClean="0"/>
              <a:t>Retrieved </a:t>
            </a:r>
            <a:r>
              <a:rPr lang="en-US" sz="1400" dirty="0"/>
              <a:t>October 7, 2022, from </a:t>
            </a:r>
            <a:r>
              <a:rPr lang="en-US" sz="1400" dirty="0">
                <a:hlinkClick r:id="rId2"/>
              </a:rPr>
              <a:t>https://</a:t>
            </a:r>
            <a:r>
              <a:rPr lang="en-US" sz="1400" dirty="0" smtClean="0">
                <a:hlinkClick r:id="rId2"/>
              </a:rPr>
              <a:t>www.eea.europa.eu/data-and-maps/figures/projected-change-in-water-availability</a:t>
            </a:r>
            <a:r>
              <a:rPr lang="en-US" sz="1400" dirty="0" smtClean="0"/>
              <a:t> </a:t>
            </a:r>
            <a:endParaRPr lang="en-US" sz="1300" dirty="0"/>
          </a:p>
          <a:p>
            <a:r>
              <a:rPr lang="en-US" sz="1300" dirty="0" err="1" smtClean="0"/>
              <a:t>Ferracini</a:t>
            </a:r>
            <a:r>
              <a:rPr lang="en-US" sz="1300" dirty="0"/>
              <a:t>, C., Ferrari, E., </a:t>
            </a:r>
            <a:r>
              <a:rPr lang="en-US" sz="1300" dirty="0" err="1"/>
              <a:t>Pontini</a:t>
            </a:r>
            <a:r>
              <a:rPr lang="en-US" sz="1300" dirty="0"/>
              <a:t>, M., </a:t>
            </a:r>
            <a:r>
              <a:rPr lang="en-US" sz="1300" dirty="0" err="1"/>
              <a:t>Saladini</a:t>
            </a:r>
            <a:r>
              <a:rPr lang="en-US" sz="1300" dirty="0"/>
              <a:t>, M. A. and Alma, A. (2019) 'Effectiveness of </a:t>
            </a:r>
            <a:r>
              <a:rPr lang="en-US" sz="1300" dirty="0" err="1"/>
              <a:t>Torymus</a:t>
            </a:r>
            <a:r>
              <a:rPr lang="en-US" sz="1300" dirty="0"/>
              <a:t> </a:t>
            </a:r>
            <a:r>
              <a:rPr lang="en-US" sz="1300" dirty="0" err="1"/>
              <a:t>sinensis</a:t>
            </a:r>
            <a:r>
              <a:rPr lang="en-US" sz="1300" dirty="0"/>
              <a:t>: a successful long-term control of the Asian chestnut gall wasp in Italy', </a:t>
            </a:r>
            <a:r>
              <a:rPr lang="en-US" sz="1300" i="1" dirty="0"/>
              <a:t>Journal of Pest Science</a:t>
            </a:r>
            <a:r>
              <a:rPr lang="en-US" sz="1300" dirty="0"/>
              <a:t>, 92(1), pp. 353-359. </a:t>
            </a:r>
            <a:r>
              <a:rPr lang="en-US" sz="1300" dirty="0" err="1"/>
              <a:t>doi</a:t>
            </a:r>
            <a:r>
              <a:rPr lang="en-US" sz="1300" dirty="0"/>
              <a:t>: https://</a:t>
            </a:r>
            <a:r>
              <a:rPr lang="en-US" sz="1300" dirty="0" err="1"/>
              <a:t>doi.org</a:t>
            </a:r>
            <a:r>
              <a:rPr lang="en-US" sz="1300" dirty="0"/>
              <a:t>/10.1007/s10340-018-0989-6.</a:t>
            </a:r>
            <a:endParaRPr lang="fr-FR" sz="1300" dirty="0"/>
          </a:p>
          <a:p>
            <a:r>
              <a:rPr lang="fr-FR" sz="1300" dirty="0" err="1"/>
              <a:t>Infoclimat.fr</a:t>
            </a:r>
            <a:endParaRPr lang="fr-FR" sz="1300" dirty="0"/>
          </a:p>
          <a:p>
            <a:r>
              <a:rPr lang="fr-FR" sz="1300" dirty="0"/>
              <a:t>Institut National de l'Origine et de la </a:t>
            </a:r>
            <a:r>
              <a:rPr lang="fr-FR" sz="1300" dirty="0" err="1"/>
              <a:t>Qualite</a:t>
            </a:r>
            <a:r>
              <a:rPr lang="fr-FR" sz="1300" dirty="0"/>
              <a:t>́ (2008) </a:t>
            </a:r>
            <a:r>
              <a:rPr lang="fr-FR" sz="1300" i="1" dirty="0"/>
              <a:t>Cahier des charges de l'appellation d'origine </a:t>
            </a:r>
            <a:r>
              <a:rPr lang="fr-FR" sz="1300" i="1" dirty="0" err="1"/>
              <a:t>protegée</a:t>
            </a:r>
            <a:r>
              <a:rPr lang="fr-FR" sz="1300" i="1" dirty="0"/>
              <a:t> 'Farine de </a:t>
            </a:r>
            <a:r>
              <a:rPr lang="fr-FR" sz="1300" i="1" dirty="0" err="1"/>
              <a:t>châtaigne</a:t>
            </a:r>
            <a:r>
              <a:rPr lang="fr-FR" sz="1300" i="1" dirty="0"/>
              <a:t> corse'</a:t>
            </a:r>
            <a:r>
              <a:rPr lang="fr-FR" sz="1300" dirty="0"/>
              <a:t>. </a:t>
            </a:r>
            <a:r>
              <a:rPr lang="fr-FR" sz="1300" dirty="0" err="1"/>
              <a:t>Available</a:t>
            </a:r>
            <a:r>
              <a:rPr lang="fr-FR" sz="1300" dirty="0"/>
              <a:t> at: http://</a:t>
            </a:r>
            <a:r>
              <a:rPr lang="fr-FR" sz="1300" dirty="0" err="1"/>
              <a:t>www.aocfarinedechataignecorse.com</a:t>
            </a:r>
            <a:r>
              <a:rPr lang="fr-FR" sz="1300" dirty="0"/>
              <a:t>/</a:t>
            </a:r>
            <a:r>
              <a:rPr lang="fr-FR" sz="1300" dirty="0" err="1"/>
              <a:t>cahierdeschargesAOC.pdf</a:t>
            </a:r>
            <a:r>
              <a:rPr lang="fr-FR" sz="1300" dirty="0"/>
              <a:t> (</a:t>
            </a:r>
            <a:r>
              <a:rPr lang="fr-FR" sz="1300" dirty="0" err="1"/>
              <a:t>Accessed</a:t>
            </a:r>
            <a:r>
              <a:rPr lang="fr-FR" sz="1300" dirty="0"/>
              <a:t>: 15 May 2020). </a:t>
            </a:r>
            <a:endParaRPr lang="fr-FR" sz="1300" dirty="0" smtClean="0"/>
          </a:p>
          <a:p>
            <a:r>
              <a:rPr lang="fr-FR" sz="1400" i="1" dirty="0"/>
              <a:t>KNMI - </a:t>
            </a:r>
            <a:r>
              <a:rPr lang="fr-FR" sz="1400" i="1" dirty="0" err="1"/>
              <a:t>Maandsommen</a:t>
            </a:r>
            <a:r>
              <a:rPr lang="fr-FR" sz="1400" i="1" dirty="0"/>
              <a:t> </a:t>
            </a:r>
            <a:r>
              <a:rPr lang="fr-FR" sz="1400" i="1" dirty="0" err="1"/>
              <a:t>neerslag</a:t>
            </a:r>
            <a:r>
              <a:rPr lang="fr-FR" sz="1400" i="1" dirty="0"/>
              <a:t>, </a:t>
            </a:r>
            <a:r>
              <a:rPr lang="fr-FR" sz="1400" i="1" dirty="0" err="1"/>
              <a:t>normalen</a:t>
            </a:r>
            <a:r>
              <a:rPr lang="fr-FR" sz="1400" i="1" dirty="0"/>
              <a:t>, </a:t>
            </a:r>
            <a:r>
              <a:rPr lang="fr-FR" sz="1400" i="1" dirty="0" err="1"/>
              <a:t>anomalieën</a:t>
            </a:r>
            <a:r>
              <a:rPr lang="fr-FR" sz="1400" dirty="0"/>
              <a:t>. (</a:t>
            </a:r>
            <a:r>
              <a:rPr lang="fr-FR" sz="1400" dirty="0" err="1"/>
              <a:t>n.d</a:t>
            </a:r>
            <a:r>
              <a:rPr lang="fr-FR" sz="1400" dirty="0"/>
              <a:t>.). </a:t>
            </a:r>
            <a:r>
              <a:rPr lang="fr-FR" sz="1400" dirty="0" err="1"/>
              <a:t>Retrieved</a:t>
            </a:r>
            <a:r>
              <a:rPr lang="fr-FR" sz="1400" dirty="0"/>
              <a:t> </a:t>
            </a:r>
            <a:r>
              <a:rPr lang="fr-FR" sz="1400" dirty="0" err="1"/>
              <a:t>October</a:t>
            </a:r>
            <a:r>
              <a:rPr lang="fr-FR" sz="1400" dirty="0"/>
              <a:t> 8, 2022, </a:t>
            </a:r>
            <a:r>
              <a:rPr lang="fr-FR" sz="1400" dirty="0" err="1"/>
              <a:t>from</a:t>
            </a:r>
            <a:r>
              <a:rPr lang="fr-FR" sz="1400" dirty="0"/>
              <a:t> https://</a:t>
            </a:r>
            <a:r>
              <a:rPr lang="fr-FR" sz="1400" dirty="0" err="1" smtClean="0"/>
              <a:t>www.knmi.nl</a:t>
            </a:r>
            <a:r>
              <a:rPr lang="fr-FR" sz="1400" dirty="0" smtClean="0"/>
              <a:t>/</a:t>
            </a:r>
            <a:r>
              <a:rPr lang="fr-FR" sz="1400" dirty="0" err="1" smtClean="0"/>
              <a:t>nederland</a:t>
            </a:r>
            <a:r>
              <a:rPr lang="fr-FR" sz="1400" dirty="0" smtClean="0"/>
              <a:t>-nu/</a:t>
            </a:r>
            <a:r>
              <a:rPr lang="fr-FR" sz="1400" dirty="0" err="1" smtClean="0"/>
              <a:t>klimatologie</a:t>
            </a:r>
            <a:r>
              <a:rPr lang="fr-FR" sz="1400" dirty="0" smtClean="0"/>
              <a:t>/</a:t>
            </a:r>
            <a:r>
              <a:rPr lang="fr-FR" sz="1400" dirty="0" err="1" smtClean="0"/>
              <a:t>geografische-overzichten</a:t>
            </a:r>
            <a:r>
              <a:rPr lang="fr-FR" sz="1400" dirty="0" smtClean="0"/>
              <a:t>/</a:t>
            </a:r>
            <a:r>
              <a:rPr lang="fr-FR" sz="1400" dirty="0" err="1" smtClean="0"/>
              <a:t>archief</a:t>
            </a:r>
            <a:r>
              <a:rPr lang="fr-FR" sz="1400" dirty="0" smtClean="0"/>
              <a:t>/</a:t>
            </a:r>
            <a:r>
              <a:rPr lang="fr-FR" sz="1400" dirty="0" err="1" smtClean="0"/>
              <a:t>maand</a:t>
            </a:r>
            <a:r>
              <a:rPr lang="fr-FR" sz="1400" dirty="0" smtClean="0"/>
              <a:t>/rd</a:t>
            </a:r>
            <a:endParaRPr lang="fr-FR" sz="1300" dirty="0"/>
          </a:p>
          <a:p>
            <a:r>
              <a:rPr lang="fr-FR" sz="1300" dirty="0"/>
              <a:t>Michon, G. (2011) '</a:t>
            </a:r>
            <a:r>
              <a:rPr lang="fr-FR" sz="1300" dirty="0" err="1"/>
              <a:t>Revisiting</a:t>
            </a:r>
            <a:r>
              <a:rPr lang="fr-FR" sz="1300" dirty="0"/>
              <a:t> the </a:t>
            </a:r>
            <a:r>
              <a:rPr lang="fr-FR" sz="1300" dirty="0" err="1"/>
              <a:t>resilience</a:t>
            </a:r>
            <a:r>
              <a:rPr lang="fr-FR" sz="1300" dirty="0"/>
              <a:t> of </a:t>
            </a:r>
            <a:r>
              <a:rPr lang="fr-FR" sz="1300" dirty="0" err="1"/>
              <a:t>chestnut</a:t>
            </a:r>
            <a:r>
              <a:rPr lang="fr-FR" sz="1300" dirty="0"/>
              <a:t> </a:t>
            </a:r>
            <a:r>
              <a:rPr lang="fr-FR" sz="1300" dirty="0" err="1"/>
              <a:t>forests</a:t>
            </a:r>
            <a:r>
              <a:rPr lang="fr-FR" sz="1300" dirty="0"/>
              <a:t> in </a:t>
            </a:r>
            <a:r>
              <a:rPr lang="fr-FR" sz="1300" dirty="0" err="1"/>
              <a:t>Corsica</a:t>
            </a:r>
            <a:r>
              <a:rPr lang="fr-FR" sz="1300" dirty="0"/>
              <a:t>: </a:t>
            </a:r>
            <a:r>
              <a:rPr lang="fr-FR" sz="1300" dirty="0" err="1"/>
              <a:t>from</a:t>
            </a:r>
            <a:r>
              <a:rPr lang="fr-FR" sz="1300" dirty="0"/>
              <a:t> social-</a:t>
            </a:r>
            <a:r>
              <a:rPr lang="fr-FR" sz="1300" dirty="0" err="1"/>
              <a:t>ecological</a:t>
            </a:r>
            <a:r>
              <a:rPr lang="fr-FR" sz="1300" dirty="0"/>
              <a:t> </a:t>
            </a:r>
            <a:r>
              <a:rPr lang="fr-FR" sz="1300" dirty="0" err="1"/>
              <a:t>systems</a:t>
            </a:r>
            <a:r>
              <a:rPr lang="fr-FR" sz="1300" dirty="0"/>
              <a:t> </a:t>
            </a:r>
            <a:r>
              <a:rPr lang="fr-FR" sz="1300" dirty="0" err="1"/>
              <a:t>theory</a:t>
            </a:r>
            <a:r>
              <a:rPr lang="fr-FR" sz="1300" dirty="0"/>
              <a:t> to </a:t>
            </a:r>
            <a:r>
              <a:rPr lang="fr-FR" sz="1300" dirty="0" err="1"/>
              <a:t>political</a:t>
            </a:r>
            <a:r>
              <a:rPr lang="fr-FR" sz="1300" dirty="0"/>
              <a:t> </a:t>
            </a:r>
            <a:r>
              <a:rPr lang="fr-FR" sz="1300" dirty="0" err="1"/>
              <a:t>ecology</a:t>
            </a:r>
            <a:r>
              <a:rPr lang="fr-FR" sz="1300" dirty="0"/>
              <a:t>', </a:t>
            </a:r>
            <a:r>
              <a:rPr lang="fr-FR" sz="1300" i="1" dirty="0" err="1"/>
              <a:t>Ecology</a:t>
            </a:r>
            <a:r>
              <a:rPr lang="fr-FR" sz="1300" i="1" dirty="0"/>
              <a:t> and Society</a:t>
            </a:r>
            <a:r>
              <a:rPr lang="fr-FR" sz="1300" dirty="0"/>
              <a:t>, 16(2). </a:t>
            </a:r>
            <a:r>
              <a:rPr lang="fr-FR" sz="1300" dirty="0" err="1"/>
              <a:t>Available</a:t>
            </a:r>
            <a:r>
              <a:rPr lang="fr-FR" sz="1300" dirty="0"/>
              <a:t> at: https://</a:t>
            </a:r>
            <a:r>
              <a:rPr lang="fr-FR" sz="1300" dirty="0" err="1"/>
              <a:t>www.jstor.org</a:t>
            </a:r>
            <a:r>
              <a:rPr lang="fr-FR" sz="1300" dirty="0"/>
              <a:t>/stable/26268881?seq=1#metadata_info_tab_contents (</a:t>
            </a:r>
            <a:r>
              <a:rPr lang="fr-FR" sz="1300" dirty="0" err="1"/>
              <a:t>Accessed</a:t>
            </a:r>
            <a:r>
              <a:rPr lang="fr-FR" sz="1300" dirty="0"/>
              <a:t>: 07 </a:t>
            </a:r>
            <a:r>
              <a:rPr lang="fr-FR" sz="1300" dirty="0" err="1"/>
              <a:t>January</a:t>
            </a:r>
            <a:r>
              <a:rPr lang="fr-FR" sz="1300" dirty="0"/>
              <a:t> 2020). </a:t>
            </a:r>
          </a:p>
          <a:p>
            <a:r>
              <a:rPr lang="fr-FR" sz="1300" dirty="0"/>
              <a:t>Pepels (2020). </a:t>
            </a:r>
            <a:r>
              <a:rPr lang="fr-FR" sz="1300" b="1" dirty="0"/>
              <a:t>The </a:t>
            </a:r>
            <a:r>
              <a:rPr lang="fr-FR" sz="1300" b="1" dirty="0" err="1"/>
              <a:t>chestnut</a:t>
            </a:r>
            <a:r>
              <a:rPr lang="fr-FR" sz="1300" b="1" dirty="0"/>
              <a:t> </a:t>
            </a:r>
            <a:r>
              <a:rPr lang="fr-FR" sz="1300" b="1" dirty="0" err="1"/>
              <a:t>needs</a:t>
            </a:r>
            <a:r>
              <a:rPr lang="fr-FR" sz="1300" b="1" dirty="0"/>
              <a:t> </a:t>
            </a:r>
            <a:r>
              <a:rPr lang="fr-FR" sz="1300" b="1" dirty="0" err="1"/>
              <a:t>its</a:t>
            </a:r>
            <a:r>
              <a:rPr lang="fr-FR" sz="1300" b="1" dirty="0"/>
              <a:t> master </a:t>
            </a:r>
            <a:r>
              <a:rPr lang="fr-FR" sz="1300" dirty="0"/>
              <a:t>- </a:t>
            </a:r>
            <a:r>
              <a:rPr lang="fr-FR" sz="1300" b="1" dirty="0"/>
              <a:t>The revitalisation of </a:t>
            </a:r>
            <a:r>
              <a:rPr lang="fr-FR" sz="1300" b="1" dirty="0" err="1"/>
              <a:t>Corsica’s</a:t>
            </a:r>
            <a:r>
              <a:rPr lang="fr-FR" sz="1300" b="1" dirty="0"/>
              <a:t> </a:t>
            </a:r>
            <a:r>
              <a:rPr lang="fr-FR" sz="1300" b="1" dirty="0" err="1"/>
              <a:t>endangered</a:t>
            </a:r>
            <a:r>
              <a:rPr lang="fr-FR" sz="1300" b="1" dirty="0"/>
              <a:t> </a:t>
            </a:r>
            <a:r>
              <a:rPr lang="fr-FR" sz="1300" b="1" dirty="0" err="1"/>
              <a:t>chestnut</a:t>
            </a:r>
            <a:r>
              <a:rPr lang="fr-FR" sz="1300" b="1" dirty="0"/>
              <a:t> </a:t>
            </a:r>
            <a:r>
              <a:rPr lang="fr-FR" sz="1300" b="1" dirty="0" err="1"/>
              <a:t>agroforestry</a:t>
            </a:r>
            <a:r>
              <a:rPr lang="fr-FR" sz="1300" b="1" dirty="0"/>
              <a:t> system. </a:t>
            </a:r>
            <a:r>
              <a:rPr lang="fr-FR" sz="1300" b="1" dirty="0" err="1"/>
              <a:t>MSc</a:t>
            </a:r>
            <a:r>
              <a:rPr lang="fr-FR" sz="1300" b="1" dirty="0"/>
              <a:t> </a:t>
            </a:r>
            <a:r>
              <a:rPr lang="fr-FR" sz="1300" b="1" dirty="0" err="1"/>
              <a:t>Thesis</a:t>
            </a:r>
            <a:r>
              <a:rPr lang="fr-FR" sz="1300" b="1" dirty="0"/>
              <a:t>, </a:t>
            </a:r>
            <a:r>
              <a:rPr lang="fr-FR" sz="1300" b="1" i="1" dirty="0"/>
              <a:t>ISARA &amp; Wageningen </a:t>
            </a:r>
            <a:r>
              <a:rPr lang="fr-FR" sz="1300" b="1" i="1" dirty="0" err="1"/>
              <a:t>University</a:t>
            </a:r>
            <a:r>
              <a:rPr lang="fr-FR" sz="1300" b="1" i="1" dirty="0"/>
              <a:t>. </a:t>
            </a:r>
            <a:r>
              <a:rPr lang="fr-FR" sz="1300" b="1" dirty="0" err="1"/>
              <a:t>Available</a:t>
            </a:r>
            <a:r>
              <a:rPr lang="fr-FR" sz="1300" b="1" dirty="0"/>
              <a:t> at : </a:t>
            </a:r>
            <a:r>
              <a:rPr lang="fr-FR" sz="1300" b="1" dirty="0">
                <a:hlinkClick r:id="rId3"/>
              </a:rPr>
              <a:t>https://www.lejardinuniek.com/recherche</a:t>
            </a:r>
            <a:r>
              <a:rPr lang="fr-FR" sz="1300" b="1" dirty="0"/>
              <a:t> </a:t>
            </a:r>
            <a:endParaRPr lang="fr-FR" sz="1300" dirty="0"/>
          </a:p>
          <a:p>
            <a:r>
              <a:rPr lang="fr-FR" sz="1300" dirty="0"/>
              <a:t>Rome, S. and </a:t>
            </a:r>
            <a:r>
              <a:rPr lang="fr-FR" sz="1300" dirty="0" err="1"/>
              <a:t>Giorgetti</a:t>
            </a:r>
            <a:r>
              <a:rPr lang="fr-FR" sz="1300" dirty="0"/>
              <a:t>, J.-P. (2007) </a:t>
            </a:r>
            <a:r>
              <a:rPr lang="fr-FR" sz="1300" i="1" dirty="0"/>
              <a:t>La montagne corse et ses </a:t>
            </a:r>
            <a:r>
              <a:rPr lang="fr-FR" sz="1300" i="1" dirty="0" err="1"/>
              <a:t>caractéristiques</a:t>
            </a:r>
            <a:r>
              <a:rPr lang="fr-FR" sz="1300" i="1" dirty="0"/>
              <a:t> climatiques. </a:t>
            </a:r>
            <a:r>
              <a:rPr lang="fr-FR" sz="1300" dirty="0" err="1"/>
              <a:t>doi</a:t>
            </a:r>
            <a:r>
              <a:rPr lang="fr-FR" sz="1300" dirty="0"/>
              <a:t>: </a:t>
            </a:r>
            <a:r>
              <a:rPr lang="fr-FR" sz="1300" dirty="0">
                <a:hlinkClick r:id="rId4"/>
              </a:rPr>
              <a:t>https://doi.org/10.4267/2042/14846</a:t>
            </a:r>
            <a:endParaRPr lang="fr-FR" sz="1300" dirty="0"/>
          </a:p>
          <a:p>
            <a:r>
              <a:rPr lang="fr-FR" sz="1300" dirty="0"/>
              <a:t>Smith, J. R. (2013) </a:t>
            </a:r>
            <a:r>
              <a:rPr lang="fr-FR" sz="1300" i="1" dirty="0" err="1"/>
              <a:t>Tree</a:t>
            </a:r>
            <a:r>
              <a:rPr lang="fr-FR" sz="1300" i="1" dirty="0"/>
              <a:t> </a:t>
            </a:r>
            <a:r>
              <a:rPr lang="fr-FR" sz="1300" i="1" dirty="0" err="1"/>
              <a:t>crops</a:t>
            </a:r>
            <a:r>
              <a:rPr lang="fr-FR" sz="1300" i="1" dirty="0"/>
              <a:t>: A permanent agriculture</a:t>
            </a:r>
            <a:r>
              <a:rPr lang="fr-FR" sz="1300" dirty="0"/>
              <a:t>. Washington: Island </a:t>
            </a:r>
            <a:r>
              <a:rPr lang="fr-FR" sz="1300" dirty="0" err="1"/>
              <a:t>Press</a:t>
            </a:r>
            <a:r>
              <a:rPr lang="fr-FR" sz="1300" dirty="0"/>
              <a:t>.</a:t>
            </a:r>
          </a:p>
          <a:p>
            <a:r>
              <a:rPr lang="fr-FR" sz="1300" dirty="0" err="1"/>
              <a:t>Statista</a:t>
            </a:r>
            <a:r>
              <a:rPr lang="fr-FR" sz="1300" dirty="0"/>
              <a:t> (2017) </a:t>
            </a:r>
            <a:r>
              <a:rPr lang="fr-FR" sz="1300" i="1" dirty="0" err="1"/>
              <a:t>Densite</a:t>
            </a:r>
            <a:r>
              <a:rPr lang="fr-FR" sz="1300" i="1" dirty="0"/>
              <a:t>́ de population France 2017</a:t>
            </a:r>
            <a:r>
              <a:rPr lang="fr-FR" sz="1300" dirty="0"/>
              <a:t>. </a:t>
            </a:r>
            <a:r>
              <a:rPr lang="fr-FR" sz="1300" dirty="0" err="1"/>
              <a:t>Available</a:t>
            </a:r>
            <a:r>
              <a:rPr lang="fr-FR" sz="1300" dirty="0"/>
              <a:t> at: https://</a:t>
            </a:r>
            <a:r>
              <a:rPr lang="fr-FR" sz="1300" dirty="0" err="1"/>
              <a:t>fr.statista.com</a:t>
            </a:r>
            <a:r>
              <a:rPr lang="fr-FR" sz="1300" dirty="0"/>
              <a:t>/statistiques/473934/</a:t>
            </a:r>
            <a:r>
              <a:rPr lang="fr-FR" sz="1300" dirty="0" err="1"/>
              <a:t>densite</a:t>
            </a:r>
            <a:r>
              <a:rPr lang="fr-FR" sz="1300" dirty="0"/>
              <a:t>-de-population-</a:t>
            </a:r>
            <a:r>
              <a:rPr lang="fr-FR" sz="1300" dirty="0" err="1"/>
              <a:t>france</a:t>
            </a:r>
            <a:r>
              <a:rPr lang="fr-FR" sz="1300" dirty="0"/>
              <a:t>/ (</a:t>
            </a:r>
            <a:r>
              <a:rPr lang="fr-FR" sz="1300" dirty="0" err="1"/>
              <a:t>Accessed</a:t>
            </a:r>
            <a:r>
              <a:rPr lang="fr-FR" sz="1300" dirty="0"/>
              <a:t>: 21 </a:t>
            </a:r>
            <a:r>
              <a:rPr lang="fr-FR" sz="1300" dirty="0" err="1"/>
              <a:t>January</a:t>
            </a:r>
            <a:r>
              <a:rPr lang="fr-FR" sz="1300" dirty="0"/>
              <a:t> 2020).</a:t>
            </a:r>
          </a:p>
        </p:txBody>
      </p:sp>
    </p:spTree>
    <p:extLst>
      <p:ext uri="{BB962C8B-B14F-4D97-AF65-F5344CB8AC3E}">
        <p14:creationId xmlns:p14="http://schemas.microsoft.com/office/powerpoint/2010/main" val="1224429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480" y="208530"/>
            <a:ext cx="8596668" cy="1320800"/>
          </a:xfrm>
        </p:spPr>
        <p:txBody>
          <a:bodyPr/>
          <a:lstStyle/>
          <a:p>
            <a:r>
              <a:rPr lang="fr-FR" dirty="0" smtClean="0"/>
              <a:t>Exemples européens</a:t>
            </a:r>
            <a:endParaRPr lang="fr-FR" dirty="0"/>
          </a:p>
        </p:txBody>
      </p:sp>
      <p:sp>
        <p:nvSpPr>
          <p:cNvPr id="3" name="Content Placeholder 2"/>
          <p:cNvSpPr>
            <a:spLocks noGrp="1"/>
          </p:cNvSpPr>
          <p:nvPr>
            <p:ph idx="1"/>
          </p:nvPr>
        </p:nvSpPr>
        <p:spPr>
          <a:xfrm>
            <a:off x="1079670" y="2613471"/>
            <a:ext cx="7291859" cy="3080419"/>
          </a:xfrm>
        </p:spPr>
        <p:txBody>
          <a:bodyPr/>
          <a:lstStyle/>
          <a:p>
            <a:r>
              <a:rPr lang="fr-FR" dirty="0" smtClean="0"/>
              <a:t>L’</a:t>
            </a:r>
            <a:r>
              <a:rPr lang="fr-FR" dirty="0" err="1" smtClean="0"/>
              <a:t>elevage</a:t>
            </a:r>
            <a:r>
              <a:rPr lang="fr-FR" dirty="0" smtClean="0"/>
              <a:t> de cochons en dessous des </a:t>
            </a:r>
            <a:r>
              <a:rPr lang="fr-FR" dirty="0" err="1" smtClean="0"/>
              <a:t>chataigniers</a:t>
            </a:r>
            <a:r>
              <a:rPr lang="fr-FR" dirty="0" smtClean="0"/>
              <a:t> </a:t>
            </a:r>
            <a:endParaRPr lang="fr-FR" dirty="0"/>
          </a:p>
        </p:txBody>
      </p:sp>
      <p:sp>
        <p:nvSpPr>
          <p:cNvPr id="4" name="AutoShape 2" descr="UROPE: carte cliquable"/>
          <p:cNvSpPr>
            <a:spLocks noChangeAspect="1" noChangeArrowheads="1"/>
          </p:cNvSpPr>
          <p:nvPr/>
        </p:nvSpPr>
        <p:spPr bwMode="auto">
          <a:xfrm>
            <a:off x="0" y="0"/>
            <a:ext cx="197167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52" name="Picture 4" descr="'Europe | Carte europe pays, Carte géographique du monde, Carte europe"/>
          <p:cNvPicPr>
            <a:picLocks noChangeAspect="1" noChangeArrowheads="1"/>
          </p:cNvPicPr>
          <p:nvPr/>
        </p:nvPicPr>
        <p:blipFill rotWithShape="1">
          <a:blip r:embed="rId3">
            <a:extLst>
              <a:ext uri="{28A0092B-C50C-407E-A947-70E740481C1C}">
                <a14:useLocalDpi xmlns:a14="http://schemas.microsoft.com/office/drawing/2010/main" val="0"/>
              </a:ext>
            </a:extLst>
          </a:blip>
          <a:srcRect l="-10" t="40165" r="10345" b="-6634"/>
          <a:stretch/>
        </p:blipFill>
        <p:spPr bwMode="auto">
          <a:xfrm>
            <a:off x="329184" y="1139952"/>
            <a:ext cx="6422972" cy="5718048"/>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descr="ereniging Nederlands Cultuurlandschap » Maasheggen benoemd tot  UNESCO-biosfeergebied"/>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8" name="Picture 7"/>
          <p:cNvPicPr>
            <a:picLocks noChangeAspect="1"/>
          </p:cNvPicPr>
          <p:nvPr/>
        </p:nvPicPr>
        <p:blipFill>
          <a:blip r:embed="rId4"/>
          <a:stretch>
            <a:fillRect/>
          </a:stretch>
        </p:blipFill>
        <p:spPr>
          <a:xfrm>
            <a:off x="9183597" y="-77564"/>
            <a:ext cx="2940620" cy="2202627"/>
          </a:xfrm>
          <a:prstGeom prst="rect">
            <a:avLst/>
          </a:prstGeom>
          <a:ln w="12700">
            <a:solidFill>
              <a:schemeClr val="accent1"/>
            </a:solidFill>
          </a:ln>
        </p:spPr>
      </p:pic>
      <p:pic>
        <p:nvPicPr>
          <p:cNvPr id="9" name="Picture 8"/>
          <p:cNvPicPr>
            <a:picLocks noChangeAspect="1"/>
          </p:cNvPicPr>
          <p:nvPr/>
        </p:nvPicPr>
        <p:blipFill>
          <a:blip r:embed="rId5"/>
          <a:stretch>
            <a:fillRect/>
          </a:stretch>
        </p:blipFill>
        <p:spPr>
          <a:xfrm>
            <a:off x="8829616" y="4575863"/>
            <a:ext cx="3280883" cy="1837294"/>
          </a:xfrm>
          <a:prstGeom prst="rect">
            <a:avLst/>
          </a:prstGeom>
        </p:spPr>
      </p:pic>
      <p:pic>
        <p:nvPicPr>
          <p:cNvPr id="10" name="Picture 9"/>
          <p:cNvPicPr>
            <a:picLocks noChangeAspect="1"/>
          </p:cNvPicPr>
          <p:nvPr/>
        </p:nvPicPr>
        <p:blipFill>
          <a:blip r:embed="rId6"/>
          <a:stretch>
            <a:fillRect/>
          </a:stretch>
        </p:blipFill>
        <p:spPr>
          <a:xfrm>
            <a:off x="9169879" y="2479412"/>
            <a:ext cx="2940620" cy="1956849"/>
          </a:xfrm>
          <a:prstGeom prst="rect">
            <a:avLst/>
          </a:prstGeom>
        </p:spPr>
      </p:pic>
      <p:cxnSp>
        <p:nvCxnSpPr>
          <p:cNvPr id="12" name="Straight Arrow Connector 11"/>
          <p:cNvCxnSpPr/>
          <p:nvPr/>
        </p:nvCxnSpPr>
        <p:spPr>
          <a:xfrm flipV="1">
            <a:off x="3540670" y="1270000"/>
            <a:ext cx="5294247" cy="887413"/>
          </a:xfrm>
          <a:prstGeom prst="straightConnector1">
            <a:avLst/>
          </a:prstGeom>
          <a:ln w="1174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0" idx="1"/>
          </p:cNvCxnSpPr>
          <p:nvPr/>
        </p:nvCxnSpPr>
        <p:spPr>
          <a:xfrm>
            <a:off x="3028950" y="2731041"/>
            <a:ext cx="6140929" cy="726796"/>
          </a:xfrm>
          <a:prstGeom prst="straightConnector1">
            <a:avLst/>
          </a:prstGeom>
          <a:ln w="1174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206981" y="4435700"/>
            <a:ext cx="7098819" cy="1355500"/>
          </a:xfrm>
          <a:prstGeom prst="straightConnector1">
            <a:avLst/>
          </a:prstGeom>
          <a:ln w="1174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446881" y="2072919"/>
            <a:ext cx="2677336" cy="369332"/>
          </a:xfrm>
          <a:prstGeom prst="rect">
            <a:avLst/>
          </a:prstGeom>
          <a:noFill/>
        </p:spPr>
        <p:txBody>
          <a:bodyPr wrap="none" rtlCol="0">
            <a:spAutoFit/>
          </a:bodyPr>
          <a:lstStyle/>
          <a:p>
            <a:r>
              <a:rPr lang="fr-FR" dirty="0" smtClean="0"/>
              <a:t>Haies </a:t>
            </a:r>
            <a:r>
              <a:rPr lang="fr-FR" dirty="0" err="1" smtClean="0">
                <a:solidFill>
                  <a:schemeClr val="bg1"/>
                </a:solidFill>
              </a:rPr>
              <a:t>interparcellaires</a:t>
            </a:r>
            <a:r>
              <a:rPr lang="fr-FR" dirty="0" smtClean="0">
                <a:solidFill>
                  <a:schemeClr val="bg1"/>
                </a:solidFill>
              </a:rPr>
              <a:t> </a:t>
            </a:r>
            <a:endParaRPr lang="fr-FR" dirty="0">
              <a:solidFill>
                <a:schemeClr val="bg1"/>
              </a:solidFill>
            </a:endParaRPr>
          </a:p>
        </p:txBody>
      </p:sp>
      <p:sp>
        <p:nvSpPr>
          <p:cNvPr id="20" name="TextBox 19"/>
          <p:cNvSpPr txBox="1"/>
          <p:nvPr/>
        </p:nvSpPr>
        <p:spPr>
          <a:xfrm>
            <a:off x="8498840" y="4449253"/>
            <a:ext cx="3703258" cy="369332"/>
          </a:xfrm>
          <a:prstGeom prst="rect">
            <a:avLst/>
          </a:prstGeom>
          <a:noFill/>
        </p:spPr>
        <p:txBody>
          <a:bodyPr wrap="none" rtlCol="0">
            <a:spAutoFit/>
          </a:bodyPr>
          <a:lstStyle/>
          <a:p>
            <a:r>
              <a:rPr lang="fr-FR" dirty="0" smtClean="0"/>
              <a:t>Brebis dans un </a:t>
            </a:r>
            <a:r>
              <a:rPr lang="fr-FR" smtClean="0"/>
              <a:t>verger traditionnel</a:t>
            </a:r>
            <a:endParaRPr lang="fr-FR" dirty="0"/>
          </a:p>
        </p:txBody>
      </p:sp>
      <p:sp>
        <p:nvSpPr>
          <p:cNvPr id="21" name="TextBox 20"/>
          <p:cNvSpPr txBox="1"/>
          <p:nvPr/>
        </p:nvSpPr>
        <p:spPr>
          <a:xfrm>
            <a:off x="9221728" y="6487480"/>
            <a:ext cx="920445" cy="369332"/>
          </a:xfrm>
          <a:prstGeom prst="rect">
            <a:avLst/>
          </a:prstGeom>
          <a:noFill/>
        </p:spPr>
        <p:txBody>
          <a:bodyPr wrap="none" rtlCol="0">
            <a:spAutoFit/>
          </a:bodyPr>
          <a:lstStyle/>
          <a:p>
            <a:r>
              <a:rPr lang="fr-FR" dirty="0" err="1" smtClean="0">
                <a:solidFill>
                  <a:schemeClr val="bg1"/>
                </a:solidFill>
              </a:rPr>
              <a:t>Dehesa</a:t>
            </a:r>
            <a:endParaRPr lang="fr-FR" dirty="0">
              <a:solidFill>
                <a:schemeClr val="bg1"/>
              </a:solidFill>
            </a:endParaRPr>
          </a:p>
        </p:txBody>
      </p:sp>
    </p:spTree>
    <p:extLst>
      <p:ext uri="{BB962C8B-B14F-4D97-AF65-F5344CB8AC3E}">
        <p14:creationId xmlns:p14="http://schemas.microsoft.com/office/powerpoint/2010/main" val="41897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par>
                                <p:cTn id="9" presetID="1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p:tgtEl>
                                          <p:spTgt spid="18"/>
                                        </p:tgtEl>
                                        <p:attrNameLst>
                                          <p:attrName>ppt_y</p:attrName>
                                        </p:attrNameLst>
                                      </p:cBhvr>
                                      <p:tavLst>
                                        <p:tav tm="0">
                                          <p:val>
                                            <p:strVal val="#ppt_y+#ppt_h*1.125000"/>
                                          </p:val>
                                        </p:tav>
                                        <p:tav tm="100000">
                                          <p:val>
                                            <p:strVal val="#ppt_y"/>
                                          </p:val>
                                        </p:tav>
                                      </p:tavLst>
                                    </p:anim>
                                    <p:animEffect transition="in" filter="wipe(up)">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p:tgtEl>
                                          <p:spTgt spid="14"/>
                                        </p:tgtEl>
                                        <p:attrNameLst>
                                          <p:attrName>ppt_y</p:attrName>
                                        </p:attrNameLst>
                                      </p:cBhvr>
                                      <p:tavLst>
                                        <p:tav tm="0">
                                          <p:val>
                                            <p:strVal val="#ppt_y+#ppt_h*1.125000"/>
                                          </p:val>
                                        </p:tav>
                                        <p:tav tm="100000">
                                          <p:val>
                                            <p:strVal val="#ppt_y"/>
                                          </p:val>
                                        </p:tav>
                                      </p:tavLst>
                                    </p:anim>
                                    <p:animEffect transition="in" filter="wipe(up)">
                                      <p:cBhvr>
                                        <p:cTn id="22" dur="500"/>
                                        <p:tgtEl>
                                          <p:spTgt spid="14"/>
                                        </p:tgtEl>
                                      </p:cBhvr>
                                    </p:animEffect>
                                  </p:childTnLst>
                                </p:cTn>
                              </p:par>
                              <p:par>
                                <p:cTn id="23" presetID="1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ppt_y</p:attrName>
                                        </p:attrNameLst>
                                      </p:cBhvr>
                                      <p:tavLst>
                                        <p:tav tm="0">
                                          <p:val>
                                            <p:strVal val="#ppt_y+#ppt_h*1.125000"/>
                                          </p:val>
                                        </p:tav>
                                        <p:tav tm="100000">
                                          <p:val>
                                            <p:strVal val="#ppt_y"/>
                                          </p:val>
                                        </p:tav>
                                      </p:tavLst>
                                    </p:anim>
                                    <p:animEffect transition="in" filter="wipe(up)">
                                      <p:cBhvr>
                                        <p:cTn id="26" dur="500"/>
                                        <p:tgtEl>
                                          <p:spTgt spid="10"/>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p:tgtEl>
                                          <p:spTgt spid="20"/>
                                        </p:tgtEl>
                                        <p:attrNameLst>
                                          <p:attrName>ppt_y</p:attrName>
                                        </p:attrNameLst>
                                      </p:cBhvr>
                                      <p:tavLst>
                                        <p:tav tm="0">
                                          <p:val>
                                            <p:strVal val="#ppt_y+#ppt_h*1.125000"/>
                                          </p:val>
                                        </p:tav>
                                        <p:tav tm="100000">
                                          <p:val>
                                            <p:strVal val="#ppt_y"/>
                                          </p:val>
                                        </p:tav>
                                      </p:tavLst>
                                    </p:anim>
                                    <p:animEffect transition="in" filter="wipe(up)">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p:tgtEl>
                                          <p:spTgt spid="9"/>
                                        </p:tgtEl>
                                        <p:attrNameLst>
                                          <p:attrName>ppt_y</p:attrName>
                                        </p:attrNameLst>
                                      </p:cBhvr>
                                      <p:tavLst>
                                        <p:tav tm="0">
                                          <p:val>
                                            <p:strVal val="#ppt_y+#ppt_h*1.125000"/>
                                          </p:val>
                                        </p:tav>
                                        <p:tav tm="100000">
                                          <p:val>
                                            <p:strVal val="#ppt_y"/>
                                          </p:val>
                                        </p:tav>
                                      </p:tavLst>
                                    </p:anim>
                                    <p:animEffect transition="in" filter="wipe(up)">
                                      <p:cBhvr>
                                        <p:cTn id="36" dur="500"/>
                                        <p:tgtEl>
                                          <p:spTgt spid="9"/>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p:tgtEl>
                                          <p:spTgt spid="21"/>
                                        </p:tgtEl>
                                        <p:attrNameLst>
                                          <p:attrName>ppt_y</p:attrName>
                                        </p:attrNameLst>
                                      </p:cBhvr>
                                      <p:tavLst>
                                        <p:tav tm="0">
                                          <p:val>
                                            <p:strVal val="#ppt_y+#ppt_h*1.125000"/>
                                          </p:val>
                                        </p:tav>
                                        <p:tav tm="100000">
                                          <p:val>
                                            <p:strVal val="#ppt_y"/>
                                          </p:val>
                                        </p:tav>
                                      </p:tavLst>
                                    </p:anim>
                                    <p:animEffect transition="in" filter="wipe(up)">
                                      <p:cBhvr>
                                        <p:cTn id="40" dur="500"/>
                                        <p:tgtEl>
                                          <p:spTgt spid="21"/>
                                        </p:tgtEl>
                                      </p:cBhvr>
                                    </p:animEffect>
                                  </p:childTnLst>
                                </p:cTn>
                              </p:par>
                              <p:par>
                                <p:cTn id="41" presetID="1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p:tgtEl>
                                          <p:spTgt spid="16"/>
                                        </p:tgtEl>
                                        <p:attrNameLst>
                                          <p:attrName>ppt_y</p:attrName>
                                        </p:attrNameLst>
                                      </p:cBhvr>
                                      <p:tavLst>
                                        <p:tav tm="0">
                                          <p:val>
                                            <p:strVal val="#ppt_y+#ppt_h*1.125000"/>
                                          </p:val>
                                        </p:tav>
                                        <p:tav tm="100000">
                                          <p:val>
                                            <p:strVal val="#ppt_y"/>
                                          </p:val>
                                        </p:tav>
                                      </p:tavLst>
                                    </p:anim>
                                    <p:animEffect transition="in" filter="wipe(up)">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6C16C40-7C29-4ACC-B851-7E08E459B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CDD733AE-DD5E-4C77-8BCD-72BF12A06BB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xmlns="" id="{51DE90A4-932E-4370-BA07-30F43254C01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6A19CA4A-B208-452A-8BE4-BC6940D33D4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B74F8D3E-E618-4DE3-A0CC-B4904BB5D5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xmlns="" id="{299DA406-C54B-4E31-867D-FAF8DCE704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xmlns="" id="{A1E16883-5140-47C4-A9AD-AD6598AC3E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xmlns="" id="{4CD848DC-8A2A-4093-9BDD-7AF4B6A278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xmlns="" id="{34635A4D-E9CE-4B78-912A-479EA4512B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xmlns="" id="{D663A5EE-5581-44F3-8F98-688755F63E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B1E84E6A-F5AE-4F4D-98F2-82FE4FCC26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DDE7DDC9-17D4-4686-833D-48F8733B49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677334" y="609600"/>
            <a:ext cx="8596668" cy="1320800"/>
          </a:xfrm>
        </p:spPr>
        <p:txBody>
          <a:bodyPr>
            <a:normAutofit/>
          </a:bodyPr>
          <a:lstStyle/>
          <a:p>
            <a:r>
              <a:rPr lang="fr-FR" dirty="0"/>
              <a:t>Avantages agroforesterie ?</a:t>
            </a:r>
          </a:p>
        </p:txBody>
      </p:sp>
      <p:sp>
        <p:nvSpPr>
          <p:cNvPr id="3" name="Content Placeholder 2"/>
          <p:cNvSpPr>
            <a:spLocks noGrp="1"/>
          </p:cNvSpPr>
          <p:nvPr>
            <p:ph idx="1"/>
          </p:nvPr>
        </p:nvSpPr>
        <p:spPr>
          <a:xfrm>
            <a:off x="677334" y="2160589"/>
            <a:ext cx="8596668" cy="3880773"/>
          </a:xfrm>
        </p:spPr>
        <p:txBody>
          <a:bodyPr>
            <a:normAutofit/>
          </a:bodyPr>
          <a:lstStyle/>
          <a:p>
            <a:r>
              <a:rPr lang="fr-FR" b="1" dirty="0"/>
              <a:t>Climat</a:t>
            </a:r>
            <a:r>
              <a:rPr lang="fr-FR" dirty="0"/>
              <a:t> : séquestration de carbone dans les sols (humus), protection du vent</a:t>
            </a:r>
          </a:p>
          <a:p>
            <a:r>
              <a:rPr lang="fr-FR" b="1" dirty="0"/>
              <a:t>Eau</a:t>
            </a:r>
            <a:r>
              <a:rPr lang="fr-FR" dirty="0"/>
              <a:t> : les arbres régulent le cycle de l’eau ; amélioration de l’infiltration </a:t>
            </a:r>
            <a:endParaRPr lang="fr-FR" dirty="0" smtClean="0"/>
          </a:p>
          <a:p>
            <a:r>
              <a:rPr lang="fr-FR" b="1" dirty="0" smtClean="0"/>
              <a:t>Sol</a:t>
            </a:r>
            <a:r>
              <a:rPr lang="fr-FR" dirty="0" smtClean="0"/>
              <a:t> </a:t>
            </a:r>
            <a:r>
              <a:rPr lang="fr-FR" dirty="0"/>
              <a:t>: la diversification des cultures et la présence de couverts végétaux, d’arbres et de haies (bocages…) permettent de capter davantage de lumière, d’amplifier la photosynthèse et d’enrichir le sol en matière organique. Ceci favorise la fertilité naturelle, et limite la dépendance aux fertilisants extérieurs. </a:t>
            </a:r>
          </a:p>
          <a:p>
            <a:r>
              <a:rPr lang="fr-FR" b="1" dirty="0"/>
              <a:t>Biodiversité</a:t>
            </a:r>
            <a:r>
              <a:rPr lang="fr-FR" dirty="0"/>
              <a:t> : les arbres structurent des habitats semi-naturels, qui abritent une faune et une flore diversifiées, indispensables à l’agriculture (pollinisation, lutte contre les ravageurs) (Association française de l’agroforesterie, </a:t>
            </a:r>
            <a:r>
              <a:rPr lang="fr-FR" dirty="0" err="1"/>
              <a:t>s.d</a:t>
            </a:r>
            <a:r>
              <a:rPr lang="fr-FR" dirty="0"/>
              <a:t>.) </a:t>
            </a:r>
          </a:p>
        </p:txBody>
      </p:sp>
    </p:spTree>
    <p:extLst>
      <p:ext uri="{BB962C8B-B14F-4D97-AF65-F5344CB8AC3E}">
        <p14:creationId xmlns:p14="http://schemas.microsoft.com/office/powerpoint/2010/main" val="41896148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Quels systèmes agroforestiers en Corse ?</a:t>
            </a:r>
            <a:endParaRPr lang="fr-FR" dirty="0"/>
          </a:p>
        </p:txBody>
      </p:sp>
      <p:sp>
        <p:nvSpPr>
          <p:cNvPr id="3" name="Content Placeholder 2"/>
          <p:cNvSpPr>
            <a:spLocks noGrp="1"/>
          </p:cNvSpPr>
          <p:nvPr>
            <p:ph idx="1"/>
          </p:nvPr>
        </p:nvSpPr>
        <p:spPr>
          <a:xfrm>
            <a:off x="333270" y="2114550"/>
            <a:ext cx="5679923" cy="3880773"/>
          </a:xfrm>
        </p:spPr>
        <p:txBody>
          <a:bodyPr>
            <a:normAutofit/>
          </a:bodyPr>
          <a:lstStyle/>
          <a:p>
            <a:r>
              <a:rPr lang="fr-FR" sz="2000" dirty="0" smtClean="0"/>
              <a:t>Châtaigneraies + brebis / cochons</a:t>
            </a:r>
          </a:p>
          <a:p>
            <a:r>
              <a:rPr lang="fr-FR" sz="2000" dirty="0" smtClean="0"/>
              <a:t>Oliveraies anciennes + chèvres / brebis</a:t>
            </a:r>
          </a:p>
          <a:p>
            <a:r>
              <a:rPr lang="fr-FR" sz="2000" dirty="0" smtClean="0"/>
              <a:t>Noiseraies + brebis </a:t>
            </a:r>
          </a:p>
          <a:p>
            <a:r>
              <a:rPr lang="fr-FR" sz="2000" dirty="0" smtClean="0"/>
              <a:t>Chêne liège (filière de liège très peu développée) </a:t>
            </a:r>
          </a:p>
          <a:p>
            <a:r>
              <a:rPr lang="fr-FR" sz="2000" dirty="0" smtClean="0"/>
              <a:t>Production de miel (arbousier, châtaignier)</a:t>
            </a:r>
          </a:p>
          <a:p>
            <a:r>
              <a:rPr lang="fr-FR" sz="2000" dirty="0" smtClean="0"/>
              <a:t>Je considère la Castagniccia (à l’époque) comme un grand système agroforestier / forêt comestible</a:t>
            </a:r>
            <a:endParaRPr lang="fr-FR"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713" r="13969" b="39078"/>
          <a:stretch/>
        </p:blipFill>
        <p:spPr>
          <a:xfrm>
            <a:off x="6057377" y="2298700"/>
            <a:ext cx="3039455" cy="315249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10" y="2298700"/>
            <a:ext cx="6222989" cy="4533303"/>
          </a:xfrm>
          <a:prstGeom prst="rect">
            <a:avLst/>
          </a:prstGeom>
        </p:spPr>
      </p:pic>
      <p:pic>
        <p:nvPicPr>
          <p:cNvPr id="7" name="Picture 6"/>
          <p:cNvPicPr>
            <a:picLocks noChangeAspect="1"/>
          </p:cNvPicPr>
          <p:nvPr/>
        </p:nvPicPr>
        <p:blipFill>
          <a:blip r:embed="rId4"/>
          <a:stretch>
            <a:fillRect/>
          </a:stretch>
        </p:blipFill>
        <p:spPr>
          <a:xfrm>
            <a:off x="5745223" y="1379679"/>
            <a:ext cx="4076690" cy="5442592"/>
          </a:xfrm>
          <a:prstGeom prst="rect">
            <a:avLst/>
          </a:prstGeom>
        </p:spPr>
      </p:pic>
      <p:sp>
        <p:nvSpPr>
          <p:cNvPr id="9" name="TextBox 8"/>
          <p:cNvSpPr txBox="1"/>
          <p:nvPr/>
        </p:nvSpPr>
        <p:spPr>
          <a:xfrm>
            <a:off x="10260973" y="1191220"/>
            <a:ext cx="1714500" cy="923330"/>
          </a:xfrm>
          <a:prstGeom prst="rect">
            <a:avLst/>
          </a:prstGeom>
          <a:noFill/>
        </p:spPr>
        <p:txBody>
          <a:bodyPr wrap="square" rtlCol="0">
            <a:spAutoFit/>
          </a:bodyPr>
          <a:lstStyle/>
          <a:p>
            <a:r>
              <a:rPr lang="fr-FR" dirty="0" smtClean="0"/>
              <a:t>L’olivier millénaire de Filitosa</a:t>
            </a:r>
            <a:endParaRPr lang="fr-FR" dirty="0"/>
          </a:p>
        </p:txBody>
      </p:sp>
    </p:spTree>
    <p:extLst>
      <p:ext uri="{BB962C8B-B14F-4D97-AF65-F5344CB8AC3E}">
        <p14:creationId xmlns:p14="http://schemas.microsoft.com/office/powerpoint/2010/main" val="121977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20353</TotalTime>
  <Words>4341</Words>
  <Application>Microsoft Macintosh PowerPoint</Application>
  <PresentationFormat>Widescreen</PresentationFormat>
  <Paragraphs>557</Paragraphs>
  <Slides>60</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Calibri</vt:lpstr>
      <vt:lpstr>Mangal</vt:lpstr>
      <vt:lpstr>Trebuchet MS</vt:lpstr>
      <vt:lpstr>Wingdings 3</vt:lpstr>
      <vt:lpstr>Arial</vt:lpstr>
      <vt:lpstr>Facet</vt:lpstr>
      <vt:lpstr>Agroforesterie &amp; changement climatique en Corse</vt:lpstr>
      <vt:lpstr>Contenu</vt:lpstr>
      <vt:lpstr>Introduction – qui suis je ?</vt:lpstr>
      <vt:lpstr>Agroforesterie</vt:lpstr>
      <vt:lpstr>Pourquoi ? L’arbre a été éradiqué du continent </vt:lpstr>
      <vt:lpstr>Pourquoi ?</vt:lpstr>
      <vt:lpstr>Exemples européens</vt:lpstr>
      <vt:lpstr>Avantages agroforesterie ?</vt:lpstr>
      <vt:lpstr>Quels systèmes agroforestiers en Corse ?</vt:lpstr>
      <vt:lpstr>Comprendre le fonctionnement des systèmes agroforestiers a travers de la civilisation de la châtaigne </vt:lpstr>
      <vt:lpstr>Passé : la civilisation de la châtaigne</vt:lpstr>
      <vt:lpstr>L’effondrement</vt:lpstr>
      <vt:lpstr>Avantage #1 de l’agroforesterie : une utilisation efficace des nutriments</vt:lpstr>
      <vt:lpstr>Les châtaigneraies corses : </vt:lpstr>
      <vt:lpstr>PowerPoint Presentation</vt:lpstr>
      <vt:lpstr>Comment les plantes acquirent des nutriments ?</vt:lpstr>
      <vt:lpstr>La plante gère !</vt:lpstr>
      <vt:lpstr>Pourquoi ca ne marche pas en agriculture conventionnelle ?</vt:lpstr>
      <vt:lpstr>Donc comment les châtaigneraies peuvent-elles continuer de produire pendant des siècles ?</vt:lpstr>
      <vt:lpstr>Avantage #2 de l’agroforesterie : protection contre les incendies </vt:lpstr>
      <vt:lpstr>Faiblesse #1 de l’agroforesterie : maladies/ravageurs exotiques</vt:lpstr>
      <vt:lpstr>La maladie de l’encre</vt:lpstr>
      <vt:lpstr>Chancre du châtaignier (Endothia parasitica)</vt:lpstr>
      <vt:lpstr>Le cynips occidentale</vt:lpstr>
      <vt:lpstr>Cynips</vt:lpstr>
      <vt:lpstr>Contrôle du cynips</vt:lpstr>
      <vt:lpstr>Solution au risque de maladies exotiques : la sélection de cultivars/porte-greffes résistants</vt:lpstr>
      <vt:lpstr>Faiblesse #2 de l’agroforesterie : vision à longe terme et gestion foncière à longe terme requise</vt:lpstr>
      <vt:lpstr>Faiblesse #3 de l’agroforesterie : changement climatique</vt:lpstr>
      <vt:lpstr>Avantage #3 de l’agroforesterie : la cohésion sociale et le développement d’une économie locale </vt:lpstr>
      <vt:lpstr>Conclusions l’avenir de la castanéiculture</vt:lpstr>
      <vt:lpstr>II Le changement climatique</vt:lpstr>
      <vt:lpstr>Vos observations ?</vt:lpstr>
      <vt:lpstr>Quelques chiffres</vt:lpstr>
      <vt:lpstr>Quelques chiffres</vt:lpstr>
      <vt:lpstr>Serena et Jonathan, bergers en balagne </vt:lpstr>
      <vt:lpstr>Pierre Acquaviva, agriculteur  </vt:lpstr>
      <vt:lpstr>Joseph Colombani, président de la chambre d’agriculture </vt:lpstr>
      <vt:lpstr>Mes observations à Campile : 2021</vt:lpstr>
      <vt:lpstr>Mes observations à Campile : 2022</vt:lpstr>
      <vt:lpstr>La pluviométrie dans la plaine </vt:lpstr>
      <vt:lpstr>PowerPoint Presentation</vt:lpstr>
      <vt:lpstr>Prédictions</vt:lpstr>
      <vt:lpstr>L’éco-anxiété &amp; mon expérience</vt:lpstr>
      <vt:lpstr>La plaine vs les montagnes </vt:lpstr>
      <vt:lpstr>Châtaigneraies</vt:lpstr>
      <vt:lpstr>L’échelle </vt:lpstr>
      <vt:lpstr>Dehesa/maquis pour l’élevage des brebis/chèvres</vt:lpstr>
      <vt:lpstr>Abeilles</vt:lpstr>
      <vt:lpstr>Fruitiers</vt:lpstr>
      <vt:lpstr>Oliveraies &amp; vignes</vt:lpstr>
      <vt:lpstr>Gestion d’eau : solution pour le village</vt:lpstr>
      <vt:lpstr>Gestion d’eau</vt:lpstr>
      <vt:lpstr>Gestion d’eau : solutions pour la plaine et les grosses exploitations </vt:lpstr>
      <vt:lpstr>II Comment l’agroforesterie peut aider l’agriculture corse à s’adapter au changement climatique ?</vt:lpstr>
      <vt:lpstr>II Comment l’agroforesterie peut aider l’agriculture corse à s’adapter au changement climatique ?</vt:lpstr>
      <vt:lpstr>L’agriculture syntropique</vt:lpstr>
      <vt:lpstr>Conclusions</vt:lpstr>
      <vt:lpstr>Bibliographie (1/2)</vt:lpstr>
      <vt:lpstr>Bibliographie (2/2)</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Agroforesterie &amp; changement climatique en Corse</dc:title>
  <dc:creator>Pepels, Ger</dc:creator>
  <cp:lastModifiedBy>Pepels, Ger</cp:lastModifiedBy>
  <cp:revision>139</cp:revision>
  <dcterms:created xsi:type="dcterms:W3CDTF">2022-09-24T10:37:15Z</dcterms:created>
  <dcterms:modified xsi:type="dcterms:W3CDTF">2022-10-08T13:50:19Z</dcterms:modified>
</cp:coreProperties>
</file>